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75" r:id="rId5"/>
    <p:sldId id="396" r:id="rId6"/>
    <p:sldId id="397" r:id="rId7"/>
    <p:sldId id="398" r:id="rId8"/>
    <p:sldId id="378" r:id="rId9"/>
    <p:sldId id="387" r:id="rId10"/>
    <p:sldId id="390" r:id="rId11"/>
    <p:sldId id="379" r:id="rId12"/>
    <p:sldId id="394" r:id="rId13"/>
    <p:sldId id="381" r:id="rId14"/>
    <p:sldId id="382" r:id="rId15"/>
    <p:sldId id="370" r:id="rId16"/>
    <p:sldId id="383" r:id="rId17"/>
    <p:sldId id="371" r:id="rId18"/>
    <p:sldId id="391" r:id="rId19"/>
    <p:sldId id="393" r:id="rId20"/>
    <p:sldId id="392" r:id="rId21"/>
    <p:sldId id="280" r:id="rId22"/>
    <p:sldId id="395" r:id="rId23"/>
    <p:sldId id="388" r:id="rId24"/>
    <p:sldId id="38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mesh Jagannathan" initials="rJ" lastIdx="18" clrIdx="0"/>
  <p:cmAuthor id="1" name="Selvaraji Gounder, Dhanasekaran(Cognizant)" initials="SG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8603" autoAdjust="0"/>
    <p:restoredTop sz="93317" autoAdjust="0"/>
  </p:normalViewPr>
  <p:slideViewPr>
    <p:cSldViewPr snapToGrid="0">
      <p:cViewPr varScale="1">
        <p:scale>
          <a:sx n="93" d="100"/>
          <a:sy n="93" d="100"/>
        </p:scale>
        <p:origin x="208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6C7DA-BDEC-E742-858A-6E390920E638}" type="datetimeFigureOut">
              <a:rPr lang="en-US" smtClean="0"/>
              <a:pPr/>
              <a:t>8/5/2015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1C078-9BBB-A149-9B4C-CB83884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211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41F5-5D8F-9443-B6B4-01EADCB0B395}" type="datetimeFigureOut">
              <a:rPr lang="en-US" smtClean="0"/>
              <a:pPr/>
              <a:t>8/5/2015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D1A3F-E26F-0746-9C91-BACD508E81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8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D1A3F-E26F-0746-9C91-BACD508E813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97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D1A3F-E26F-0746-9C91-BACD508E81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8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D1A3F-E26F-0746-9C91-BACD508E81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85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5F100-3061-430C-8247-ECCE916A40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3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 4x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583547"/>
            <a:ext cx="9144000" cy="2177143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19108" y="6259288"/>
            <a:ext cx="1923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Arial"/>
                <a:cs typeface="Arial"/>
              </a:rPr>
              <a:t>© 2014 Cognizant </a:t>
            </a:r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0" name="Picture 9" descr="Cognizant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" y="337326"/>
            <a:ext cx="2258154" cy="684559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8" y="2910428"/>
            <a:ext cx="8284633" cy="429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8" y="3346215"/>
            <a:ext cx="828463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rgbClr val="0099CC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PRESENTATION TITLE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19108" y="3936348"/>
            <a:ext cx="8284633" cy="446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Speaker Name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97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371" y="330261"/>
            <a:ext cx="8458637" cy="607259"/>
          </a:xfrm>
        </p:spPr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2388" y="1137111"/>
            <a:ext cx="4173286" cy="495889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2400">
                <a:solidFill>
                  <a:srgbClr val="141414"/>
                </a:solidFill>
              </a:defRPr>
            </a:lvl1pPr>
            <a:lvl2pPr marL="228600" indent="-227013">
              <a:buClr>
                <a:schemeClr val="accent2"/>
              </a:buClr>
              <a:buFont typeface="Arial"/>
              <a:buChar char="•"/>
              <a:defRPr sz="1800">
                <a:solidFill>
                  <a:srgbClr val="141414"/>
                </a:solidFill>
              </a:defRPr>
            </a:lvl2pPr>
            <a:lvl3pPr marL="287338" indent="-166688">
              <a:buClr>
                <a:schemeClr val="accent2"/>
              </a:buClr>
              <a:buFont typeface="Arial"/>
              <a:buChar char="•"/>
              <a:defRPr sz="1600">
                <a:solidFill>
                  <a:srgbClr val="141414"/>
                </a:solidFill>
              </a:defRPr>
            </a:lvl3pPr>
            <a:lvl4pPr marL="393700" indent="-176213">
              <a:buClr>
                <a:schemeClr val="accent2"/>
              </a:buClr>
              <a:buFont typeface="Arial"/>
              <a:buChar char="•"/>
              <a:defRPr sz="1400">
                <a:solidFill>
                  <a:srgbClr val="141414"/>
                </a:solidFill>
              </a:defRPr>
            </a:lvl4pPr>
            <a:lvl5pPr marL="512763" indent="-176213">
              <a:buClr>
                <a:schemeClr val="accent2"/>
              </a:buClr>
              <a:buFont typeface="Arial"/>
              <a:buChar char="•"/>
              <a:defRPr sz="14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21" y="317500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edia Placeholder 3"/>
          <p:cNvSpPr>
            <a:spLocks noGrp="1"/>
          </p:cNvSpPr>
          <p:nvPr>
            <p:ph type="media" sz="quarter" idx="14" hasCustomPrompt="1"/>
          </p:nvPr>
        </p:nvSpPr>
        <p:spPr>
          <a:xfrm>
            <a:off x="4697617" y="1144582"/>
            <a:ext cx="4078091" cy="49590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 smtClean="0"/>
              <a:t>Insert Media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67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371" y="330261"/>
            <a:ext cx="8458637" cy="607259"/>
          </a:xfrm>
        </p:spPr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21" y="317500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edia Placeholder 3"/>
          <p:cNvSpPr>
            <a:spLocks noGrp="1"/>
          </p:cNvSpPr>
          <p:nvPr>
            <p:ph type="media" sz="quarter" idx="14" hasCustomPrompt="1"/>
          </p:nvPr>
        </p:nvSpPr>
        <p:spPr>
          <a:xfrm>
            <a:off x="406401" y="1144586"/>
            <a:ext cx="8369300" cy="47058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 smtClean="0"/>
              <a:t>Insert Media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9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08221" y="2256353"/>
            <a:ext cx="8363857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99755" y="3898885"/>
            <a:ext cx="8363857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3896" y="2633405"/>
            <a:ext cx="8333704" cy="6277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141414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Transition Slide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5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339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6735"/>
          <a:stretch/>
        </p:blipFill>
        <p:spPr>
          <a:xfrm>
            <a:off x="0" y="3"/>
            <a:ext cx="9160968" cy="63214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ath_extra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22" b="-118"/>
          <a:stretch/>
        </p:blipFill>
        <p:spPr>
          <a:xfrm>
            <a:off x="0" y="-1"/>
            <a:ext cx="9144000" cy="635067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0100" y="812800"/>
            <a:ext cx="7594600" cy="4775200"/>
          </a:xfrm>
          <a:prstGeom prst="rect">
            <a:avLst/>
          </a:prstGeom>
          <a:solidFill>
            <a:sysClr val="window" lastClr="FFFFFF">
              <a:alpha val="84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62961" y="1231900"/>
            <a:ext cx="685074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7245" y="1509060"/>
            <a:ext cx="6929163" cy="382494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buNone/>
              <a:defRPr sz="4500" baseline="0">
                <a:solidFill>
                  <a:schemeClr val="tx2"/>
                </a:solidFill>
              </a:defRPr>
            </a:lvl1pPr>
            <a:lvl2pPr marL="457200" indent="0" algn="l">
              <a:buNone/>
              <a:defRPr>
                <a:solidFill>
                  <a:schemeClr val="tx2"/>
                </a:solidFill>
              </a:defRPr>
            </a:lvl2pPr>
            <a:lvl3pPr marL="914400" indent="0" algn="l">
              <a:buNone/>
              <a:defRPr>
                <a:solidFill>
                  <a:schemeClr val="tx2"/>
                </a:solidFill>
              </a:defRPr>
            </a:lvl3pPr>
            <a:lvl4pPr marL="1371600" indent="0" algn="l">
              <a:buNone/>
              <a:defRPr>
                <a:solidFill>
                  <a:schemeClr val="tx2"/>
                </a:solidFill>
              </a:defRPr>
            </a:lvl4pPr>
            <a:lvl5pPr marL="1828800" indent="0" algn="l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Short and Impactful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3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6-11 at 4.03.33 PM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r="14234"/>
          <a:stretch/>
        </p:blipFill>
        <p:spPr>
          <a:xfrm>
            <a:off x="0" y="0"/>
            <a:ext cx="9144000" cy="63161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00100" y="812800"/>
            <a:ext cx="7594600" cy="4775200"/>
          </a:xfrm>
          <a:prstGeom prst="rect">
            <a:avLst/>
          </a:prstGeom>
          <a:solidFill>
            <a:sysClr val="window" lastClr="FFFFFF">
              <a:alpha val="84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62961" y="1231900"/>
            <a:ext cx="685074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7245" y="1509060"/>
            <a:ext cx="6929163" cy="382494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buNone/>
              <a:defRPr sz="4500" baseline="0">
                <a:solidFill>
                  <a:schemeClr val="tx2"/>
                </a:solidFill>
              </a:defRPr>
            </a:lvl1pPr>
            <a:lvl2pPr marL="457200" indent="0" algn="l">
              <a:buNone/>
              <a:defRPr>
                <a:solidFill>
                  <a:schemeClr val="tx2"/>
                </a:solidFill>
              </a:defRPr>
            </a:lvl2pPr>
            <a:lvl3pPr marL="914400" indent="0" algn="l">
              <a:buNone/>
              <a:defRPr>
                <a:solidFill>
                  <a:schemeClr val="tx2"/>
                </a:solidFill>
              </a:defRPr>
            </a:lvl3pPr>
            <a:lvl4pPr marL="1371600" indent="0" algn="l">
              <a:buNone/>
              <a:defRPr>
                <a:solidFill>
                  <a:schemeClr val="tx2"/>
                </a:solidFill>
              </a:defRPr>
            </a:lvl4pPr>
            <a:lvl5pPr marL="1828800" indent="0" algn="l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Short and Impactful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50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21" y="317500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"/>
            <a:ext cx="9144000" cy="63169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 smtClean="0"/>
              <a:t>Full Page Media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6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371" y="330261"/>
            <a:ext cx="8458637" cy="607259"/>
          </a:xfrm>
        </p:spPr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21" y="317500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11253"/>
            <a:ext cx="9144000" cy="520571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 smtClean="0"/>
              <a:t>Full Page Media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2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Gradie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4205" y="530148"/>
            <a:ext cx="4241518" cy="5770104"/>
          </a:xfrm>
        </p:spPr>
        <p:txBody>
          <a:bodyPr anchor="t"/>
          <a:lstStyle>
            <a:lvl1pPr>
              <a:defRPr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1"/>
            <a:ext cx="4468375" cy="630025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 baseline="0">
                <a:solidFill>
                  <a:srgbClr val="0099CC"/>
                </a:solidFill>
              </a:defRPr>
            </a:lvl1pPr>
          </a:lstStyle>
          <a:p>
            <a:r>
              <a:rPr lang="en-US" dirty="0" smtClean="0"/>
              <a:t>Insert Media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8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ep Challen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4x3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7209" y="3629157"/>
            <a:ext cx="3616147" cy="6072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27650" y="4427537"/>
            <a:ext cx="3633788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rgbClr val="141414"/>
                </a:solidFill>
              </a:defRPr>
            </a:lvl2pPr>
            <a:lvl3pPr marL="914400" indent="0">
              <a:buNone/>
              <a:defRPr>
                <a:solidFill>
                  <a:srgbClr val="141414"/>
                </a:solidFill>
              </a:defRPr>
            </a:lvl3pPr>
            <a:lvl4pPr marL="1371600" indent="0">
              <a:buNone/>
              <a:defRPr>
                <a:solidFill>
                  <a:srgbClr val="141414"/>
                </a:solidFill>
              </a:defRPr>
            </a:lvl4pPr>
            <a:lvl5pPr marL="1828800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Email</a:t>
            </a:r>
          </a:p>
        </p:txBody>
      </p:sp>
      <p:pic>
        <p:nvPicPr>
          <p:cNvPr id="9" name="Picture 8" descr="Cognizant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937" y="337326"/>
            <a:ext cx="2258154" cy="6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07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ep Challenging w/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7209" y="3629157"/>
            <a:ext cx="3616147" cy="60725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27650" y="4427537"/>
            <a:ext cx="3633788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rgbClr val="141414"/>
                </a:solidFill>
              </a:defRPr>
            </a:lvl2pPr>
            <a:lvl3pPr marL="914400" indent="0">
              <a:buNone/>
              <a:defRPr>
                <a:solidFill>
                  <a:srgbClr val="141414"/>
                </a:solidFill>
              </a:defRPr>
            </a:lvl3pPr>
            <a:lvl4pPr marL="1371600" indent="0">
              <a:buNone/>
              <a:defRPr>
                <a:solidFill>
                  <a:srgbClr val="141414"/>
                </a:solidFill>
              </a:defRPr>
            </a:lvl4pPr>
            <a:lvl5pPr marL="1828800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Email</a:t>
            </a:r>
          </a:p>
        </p:txBody>
      </p:sp>
      <p:pic>
        <p:nvPicPr>
          <p:cNvPr id="10" name="Picture 9" descr="Cognizant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937" y="337326"/>
            <a:ext cx="2258154" cy="684559"/>
          </a:xfrm>
          <a:prstGeom prst="rect">
            <a:avLst/>
          </a:prstGeom>
        </p:spPr>
      </p:pic>
      <p:pic>
        <p:nvPicPr>
          <p:cNvPr id="12" name="Picture 11" descr="4x3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35" r="70551"/>
          <a:stretch/>
        </p:blipFill>
        <p:spPr>
          <a:xfrm>
            <a:off x="0" y="3198247"/>
            <a:ext cx="2692784" cy="3659756"/>
          </a:xfrm>
          <a:prstGeom prst="rect">
            <a:avLst/>
          </a:prstGeom>
        </p:spPr>
      </p:pic>
      <p:pic>
        <p:nvPicPr>
          <p:cNvPr id="13" name="Picture 12" descr="4x3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0" t="43206" r="-2877"/>
          <a:stretch/>
        </p:blipFill>
        <p:spPr>
          <a:xfrm>
            <a:off x="2681032" y="2963079"/>
            <a:ext cx="6726081" cy="3894920"/>
          </a:xfrm>
          <a:prstGeom prst="rect">
            <a:avLst/>
          </a:prstGeom>
        </p:spPr>
      </p:pic>
      <p:pic>
        <p:nvPicPr>
          <p:cNvPr id="14" name="Picture 13" descr="4x3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4" t="25546" b="56623"/>
          <a:stretch/>
        </p:blipFill>
        <p:spPr>
          <a:xfrm>
            <a:off x="2728060" y="1751979"/>
            <a:ext cx="6415940" cy="122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9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52106"/>
            <a:ext cx="9144000" cy="2219217"/>
          </a:xfrm>
          <a:prstGeom prst="rect">
            <a:avLst/>
          </a:prstGeom>
          <a:solidFill>
            <a:srgbClr val="FFFFFF">
              <a:alpha val="7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78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PATH_perspect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2552106"/>
            <a:ext cx="9144000" cy="2219217"/>
          </a:xfrm>
          <a:prstGeom prst="rect">
            <a:avLst/>
          </a:prstGeom>
          <a:solidFill>
            <a:srgbClr val="FFFFFF">
              <a:alpha val="7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19108" y="6259288"/>
            <a:ext cx="1923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+mn-lt"/>
                <a:cs typeface="Arial"/>
              </a:rPr>
              <a:t>© 2014 Cognizant </a:t>
            </a:r>
            <a:endParaRPr lang="en-US" sz="900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pic>
        <p:nvPicPr>
          <p:cNvPr id="20" name="Picture 19" descr="Cognizant_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5" y="334564"/>
            <a:ext cx="2262248" cy="685800"/>
          </a:xfrm>
          <a:prstGeom prst="rect">
            <a:avLst/>
          </a:prstGeom>
        </p:spPr>
      </p:pic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8" y="2904080"/>
            <a:ext cx="8284633" cy="429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8" y="3346215"/>
            <a:ext cx="828463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rgbClr val="0099CC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PRESENTATION TITLE GOES HERE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19108" y="3936348"/>
            <a:ext cx="8284633" cy="446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4F4F4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Speaker Name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35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59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itle 4x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583547"/>
            <a:ext cx="9144000" cy="2177143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19108" y="6259288"/>
            <a:ext cx="1923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Arial"/>
                <a:cs typeface="Arial"/>
              </a:rPr>
              <a:t>© 2014 Cognizant </a:t>
            </a:r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0" name="Picture 9" descr="Cognizant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" y="337326"/>
            <a:ext cx="2258154" cy="684559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8" y="2683936"/>
            <a:ext cx="8284633" cy="429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8" y="3126068"/>
            <a:ext cx="8284633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rgbClr val="0099CC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PRESENTATION TITLE GOES HERE. USE THIS SLIDE FOR 2 LINE TITLES.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19108" y="4207292"/>
            <a:ext cx="8284633" cy="446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Speaker Name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15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78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PATH_perspect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2552106"/>
            <a:ext cx="9144000" cy="2219217"/>
          </a:xfrm>
          <a:prstGeom prst="rect">
            <a:avLst/>
          </a:prstGeom>
          <a:solidFill>
            <a:srgbClr val="FFFFFF">
              <a:alpha val="7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19108" y="6259288"/>
            <a:ext cx="1923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+mn-lt"/>
                <a:cs typeface="Arial"/>
              </a:rPr>
              <a:t>© 2014 Cognizant </a:t>
            </a:r>
            <a:endParaRPr lang="en-US" sz="900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pic>
        <p:nvPicPr>
          <p:cNvPr id="20" name="Picture 19" descr="Cognizant_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5" y="334564"/>
            <a:ext cx="2262248" cy="685800"/>
          </a:xfrm>
          <a:prstGeom prst="rect">
            <a:avLst/>
          </a:prstGeom>
        </p:spPr>
      </p:pic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8" y="2683936"/>
            <a:ext cx="8284633" cy="429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8" y="3126068"/>
            <a:ext cx="8284633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rgbClr val="0099CC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PRESENTATION TITLE GOES HERE. USE THIS SLIDE FOR 2 LINE TITLES.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19108" y="4207292"/>
            <a:ext cx="8284633" cy="446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4F4F4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Speaker Name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26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362" y="330261"/>
            <a:ext cx="8458638" cy="607259"/>
          </a:xfrm>
        </p:spPr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21" y="317500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536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07" y="330261"/>
            <a:ext cx="8459701" cy="607259"/>
          </a:xfrm>
        </p:spPr>
        <p:txBody>
          <a:bodyPr/>
          <a:lstStyle>
            <a:lvl1pPr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1028" y="1137831"/>
            <a:ext cx="8451972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800">
                <a:solidFill>
                  <a:srgbClr val="141414"/>
                </a:solidFill>
              </a:defRPr>
            </a:lvl1pPr>
            <a:lvl2pPr marL="228600" indent="-227013">
              <a:buClr>
                <a:schemeClr val="accent2"/>
              </a:buClr>
              <a:buFont typeface="Arial"/>
              <a:buChar char="•"/>
              <a:defRPr sz="2400">
                <a:solidFill>
                  <a:srgbClr val="141414"/>
                </a:solidFill>
              </a:defRPr>
            </a:lvl2pPr>
            <a:lvl3pPr marL="287338" indent="-166688">
              <a:buClr>
                <a:schemeClr val="accent2"/>
              </a:buClr>
              <a:buFont typeface="Arial"/>
              <a:buChar char="•"/>
              <a:defRPr sz="2000">
                <a:solidFill>
                  <a:srgbClr val="141414"/>
                </a:solidFill>
              </a:defRPr>
            </a:lvl3pPr>
            <a:lvl4pPr marL="393700" indent="-176213">
              <a:buClr>
                <a:schemeClr val="accent2"/>
              </a:buClr>
              <a:buFont typeface="Arial"/>
              <a:buChar char="•"/>
              <a:defRPr sz="1800">
                <a:solidFill>
                  <a:srgbClr val="141414"/>
                </a:solidFill>
              </a:defRPr>
            </a:lvl4pPr>
            <a:lvl5pPr marL="512763" indent="-176213">
              <a:buClr>
                <a:schemeClr val="accent2"/>
              </a:buClr>
              <a:buFont typeface="Arial"/>
              <a:buChar char="•"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21" y="317500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76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, sub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2263" y="1138801"/>
            <a:ext cx="8376303" cy="9962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03225" y="2491489"/>
            <a:ext cx="4072450" cy="302877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07" y="2496497"/>
            <a:ext cx="3924301" cy="30033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41414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 smtClean="0"/>
              <a:t>Supporting text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304371" y="330261"/>
            <a:ext cx="8458637" cy="607259"/>
          </a:xfrm>
        </p:spPr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08221" y="317500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287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2777" y="1136112"/>
            <a:ext cx="4162898" cy="4942955"/>
          </a:xfrm>
          <a:prstGeom prst="rect">
            <a:avLst/>
          </a:prstGeom>
        </p:spPr>
        <p:txBody>
          <a:bodyPr>
            <a:normAutofit/>
          </a:bodyPr>
          <a:lstStyle>
            <a:lvl1pPr marL="287338" indent="-287338">
              <a:buFont typeface="+mj-lt"/>
              <a:buAutoNum type="arabicPeriod"/>
              <a:defRPr sz="2000">
                <a:solidFill>
                  <a:srgbClr val="0099CC"/>
                </a:solidFill>
              </a:defRPr>
            </a:lvl1pPr>
            <a:lvl2pPr marL="457200" indent="-457200">
              <a:buNone/>
              <a:defRPr sz="1400" baseline="0"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Numbered text</a:t>
            </a:r>
          </a:p>
          <a:p>
            <a:pPr lvl="1"/>
            <a:r>
              <a:rPr lang="en-US" dirty="0" smtClean="0"/>
              <a:t>Supporting text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Numbered text</a:t>
            </a:r>
          </a:p>
          <a:p>
            <a:pPr lvl="1"/>
            <a:r>
              <a:rPr lang="en-US" dirty="0" smtClean="0"/>
              <a:t>Supporting text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Numbered text</a:t>
            </a:r>
          </a:p>
          <a:p>
            <a:pPr lvl="1"/>
            <a:r>
              <a:rPr lang="en-US" dirty="0" smtClean="0"/>
              <a:t>Supporting text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Numbered text</a:t>
            </a:r>
          </a:p>
          <a:p>
            <a:pPr lvl="1"/>
            <a:r>
              <a:rPr lang="en-US" dirty="0" smtClean="0"/>
              <a:t>Supporting text</a:t>
            </a:r>
          </a:p>
          <a:p>
            <a:pPr lvl="1"/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97617" y="1136119"/>
            <a:ext cx="4078091" cy="495246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pPr lvl="0"/>
            <a:r>
              <a:rPr lang="en-US" dirty="0" smtClean="0"/>
              <a:t>Insert Media here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04363" y="330261"/>
            <a:ext cx="8467104" cy="607259"/>
          </a:xfrm>
        </p:spPr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08221" y="317500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236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ext and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7609" y="1127650"/>
            <a:ext cx="3975294" cy="4976823"/>
          </a:xfrm>
          <a:prstGeom prst="rect">
            <a:avLst/>
          </a:prstGeom>
        </p:spPr>
        <p:txBody>
          <a:bodyPr>
            <a:normAutofit/>
          </a:bodyPr>
          <a:lstStyle>
            <a:lvl1pPr marL="287338" indent="-287338">
              <a:buFont typeface="+mj-lt"/>
              <a:buAutoNum type="arabicPeriod"/>
              <a:defRPr sz="2000">
                <a:solidFill>
                  <a:srgbClr val="0099CC"/>
                </a:solidFill>
              </a:defRPr>
            </a:lvl1pPr>
            <a:lvl2pPr marL="457200" indent="-457200">
              <a:buNone/>
              <a:defRPr sz="1400" baseline="0"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Numbered text</a:t>
            </a:r>
          </a:p>
          <a:p>
            <a:pPr lvl="1"/>
            <a:r>
              <a:rPr lang="en-US" dirty="0" smtClean="0"/>
              <a:t>Supporting text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Numbered text</a:t>
            </a:r>
          </a:p>
          <a:p>
            <a:pPr lvl="1"/>
            <a:r>
              <a:rPr lang="en-US" dirty="0" smtClean="0"/>
              <a:t>Supporting text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Numbered text</a:t>
            </a:r>
          </a:p>
          <a:p>
            <a:pPr lvl="1"/>
            <a:r>
              <a:rPr lang="en-US" dirty="0" smtClean="0"/>
              <a:t>Supporting text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Numbered text</a:t>
            </a:r>
          </a:p>
          <a:p>
            <a:pPr lvl="1"/>
            <a:r>
              <a:rPr lang="en-US" dirty="0" smtClean="0"/>
              <a:t>Supporting text</a:t>
            </a:r>
          </a:p>
          <a:p>
            <a:pPr lvl="1"/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04800" y="1131943"/>
            <a:ext cx="4170874" cy="49690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pPr lvl="0"/>
            <a:r>
              <a:rPr lang="en-US" dirty="0" smtClean="0"/>
              <a:t>Insert Media here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04371" y="330261"/>
            <a:ext cx="8458637" cy="607259"/>
          </a:xfrm>
        </p:spPr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08221" y="317500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5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6319007"/>
            <a:ext cx="9144000" cy="548068"/>
            <a:chOff x="0" y="6319004"/>
            <a:chExt cx="9160968" cy="548068"/>
          </a:xfrm>
        </p:grpSpPr>
        <p:sp>
          <p:nvSpPr>
            <p:cNvPr id="27" name="Rectangle 26"/>
            <p:cNvSpPr/>
            <p:nvPr/>
          </p:nvSpPr>
          <p:spPr>
            <a:xfrm>
              <a:off x="0" y="6319004"/>
              <a:ext cx="9160968" cy="548068"/>
            </a:xfrm>
            <a:prstGeom prst="rect">
              <a:avLst/>
            </a:prstGeom>
            <a:gradFill flip="none" rotWithShape="1">
              <a:gsLst>
                <a:gs pos="24000">
                  <a:sysClr val="windowText" lastClr="000000">
                    <a:lumMod val="85000"/>
                    <a:lumOff val="15000"/>
                  </a:sysClr>
                </a:gs>
                <a:gs pos="100000">
                  <a:sysClr val="windowText" lastClr="000000">
                    <a:lumMod val="75000"/>
                    <a:lumOff val="25000"/>
                  </a:sys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1274" y="6476195"/>
              <a:ext cx="19231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Arial"/>
                </a:rPr>
                <a:t>© 2014 Cognizant 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01986" y="6462581"/>
              <a:ext cx="0" cy="276195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090" y="6375974"/>
            <a:ext cx="440354" cy="4339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Title Placeholder 32"/>
          <p:cNvSpPr>
            <a:spLocks noGrp="1"/>
          </p:cNvSpPr>
          <p:nvPr>
            <p:ph type="title"/>
          </p:nvPr>
        </p:nvSpPr>
        <p:spPr>
          <a:xfrm>
            <a:off x="304371" y="330261"/>
            <a:ext cx="8382437" cy="607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Header text</a:t>
            </a:r>
            <a:endParaRPr lang="en-US" dirty="0"/>
          </a:p>
        </p:txBody>
      </p:sp>
      <p:pic>
        <p:nvPicPr>
          <p:cNvPr id="2" name="Picture 1" descr="Cognizant_LOGO_white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8" y="6400803"/>
            <a:ext cx="1295399" cy="3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7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49" r:id="rId3"/>
    <p:sldLayoutId id="2147483671" r:id="rId4"/>
    <p:sldLayoutId id="2147483666" r:id="rId5"/>
    <p:sldLayoutId id="2147483661" r:id="rId6"/>
    <p:sldLayoutId id="2147483650" r:id="rId7"/>
    <p:sldLayoutId id="2147483651" r:id="rId8"/>
    <p:sldLayoutId id="2147483665" r:id="rId9"/>
    <p:sldLayoutId id="2147483668" r:id="rId10"/>
    <p:sldLayoutId id="2147483676" r:id="rId11"/>
    <p:sldLayoutId id="2147483673" r:id="rId12"/>
    <p:sldLayoutId id="2147483663" r:id="rId13"/>
    <p:sldLayoutId id="2147483677" r:id="rId14"/>
    <p:sldLayoutId id="2147483664" r:id="rId15"/>
    <p:sldLayoutId id="2147483670" r:id="rId16"/>
    <p:sldLayoutId id="2147483669" r:id="rId17"/>
    <p:sldLayoutId id="2147483667" r:id="rId18"/>
    <p:sldLayoutId id="2147483672" r:id="rId19"/>
    <p:sldLayoutId id="2147483678" r:id="rId20"/>
    <p:sldLayoutId id="2147483679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099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19100" y="3346215"/>
            <a:ext cx="8572500" cy="584775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TTMS Simplification</a:t>
            </a:r>
            <a:endParaRPr lang="en-US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49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905999"/>
            <a:ext cx="4572000" cy="4376051"/>
          </a:xfrm>
          <a:prstGeom prst="rect">
            <a:avLst/>
          </a:prstGeom>
          <a:noFill/>
          <a:ln w="44450" cmpd="thickThin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657600" y="2424550"/>
            <a:ext cx="304800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029200" y="5472550"/>
            <a:ext cx="609600" cy="0"/>
          </a:xfrm>
          <a:prstGeom prst="line">
            <a:avLst/>
          </a:prstGeom>
          <a:ln>
            <a:solidFill>
              <a:schemeClr val="accent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867400" y="2805550"/>
            <a:ext cx="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2805550"/>
            <a:ext cx="0" cy="5334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67200" y="2805550"/>
            <a:ext cx="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8800" y="2805550"/>
            <a:ext cx="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10200" y="280555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05400" y="2805550"/>
            <a:ext cx="0" cy="3048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53000" y="2805550"/>
            <a:ext cx="0" cy="3048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24400" y="2805550"/>
            <a:ext cx="0" cy="3810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>
            <a:spLocks/>
          </p:cNvSpPr>
          <p:nvPr/>
        </p:nvSpPr>
        <p:spPr>
          <a:xfrm rot="16200000">
            <a:off x="3664323" y="3421873"/>
            <a:ext cx="1143000" cy="215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Shipment Plan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>
          <a:xfrm rot="16200000">
            <a:off x="4121523" y="3421873"/>
            <a:ext cx="1143000" cy="215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Processing Plan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>
            <a:spLocks/>
          </p:cNvSpPr>
          <p:nvPr/>
        </p:nvSpPr>
        <p:spPr>
          <a:xfrm rot="5400000">
            <a:off x="4350123" y="3421874"/>
            <a:ext cx="1143000" cy="215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Vehicle Summary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 rot="5400000">
            <a:off x="4578723" y="3421874"/>
            <a:ext cx="1143000" cy="215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Vehicle Events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 rot="16200000">
            <a:off x="4807323" y="3421873"/>
            <a:ext cx="1143000" cy="215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Rail Shipments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 rot="16200000">
            <a:off x="5035923" y="3421873"/>
            <a:ext cx="1143000" cy="215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Rail Inspections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 rot="16200000">
            <a:off x="4305302" y="5434449"/>
            <a:ext cx="914400" cy="2286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Transit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22" name="Rectangle 21"/>
          <p:cNvSpPr>
            <a:spLocks/>
          </p:cNvSpPr>
          <p:nvPr/>
        </p:nvSpPr>
        <p:spPr>
          <a:xfrm rot="16200000">
            <a:off x="3892923" y="3421874"/>
            <a:ext cx="1143000" cy="215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Accrual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>
          <a:xfrm rot="16200000">
            <a:off x="4007225" y="5441172"/>
            <a:ext cx="914400" cy="215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Vessel ETA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>
          <a:xfrm rot="16200000">
            <a:off x="5569323" y="3421874"/>
            <a:ext cx="1143000" cy="215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Shipping Schedule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3086100" y="3910450"/>
            <a:ext cx="304800" cy="838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971800" y="4235878"/>
            <a:ext cx="591829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70C0"/>
                </a:solidFill>
              </a:rPr>
              <a:t>HornetQ</a:t>
            </a:r>
            <a:endParaRPr lang="en-US" sz="900" dirty="0">
              <a:solidFill>
                <a:srgbClr val="0070C0"/>
              </a:solidFill>
            </a:endParaRPr>
          </a:p>
        </p:txBody>
      </p:sp>
      <p:sp>
        <p:nvSpPr>
          <p:cNvPr id="30" name="Flowchart: Magnetic Disk 29"/>
          <p:cNvSpPr/>
          <p:nvPr/>
        </p:nvSpPr>
        <p:spPr>
          <a:xfrm>
            <a:off x="3048000" y="2881750"/>
            <a:ext cx="304800" cy="381000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743200" y="3415150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SEDB – DB2</a:t>
            </a:r>
            <a:endParaRPr lang="en-US" sz="900" dirty="0"/>
          </a:p>
        </p:txBody>
      </p:sp>
      <p:sp>
        <p:nvSpPr>
          <p:cNvPr id="32" name="Flowchart: Magnetic Disk 31"/>
          <p:cNvSpPr/>
          <p:nvPr/>
        </p:nvSpPr>
        <p:spPr>
          <a:xfrm>
            <a:off x="2362200" y="5228354"/>
            <a:ext cx="289098" cy="385464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286000" y="5766218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Transit – DB2</a:t>
            </a:r>
            <a:endParaRPr lang="en-US" sz="900" dirty="0"/>
          </a:p>
        </p:txBody>
      </p:sp>
      <p:sp>
        <p:nvSpPr>
          <p:cNvPr id="34" name="Flowchart: Magnetic Disk 33"/>
          <p:cNvSpPr/>
          <p:nvPr/>
        </p:nvSpPr>
        <p:spPr>
          <a:xfrm>
            <a:off x="3200400" y="3034150"/>
            <a:ext cx="304800" cy="381000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Magnetic Disk 34"/>
          <p:cNvSpPr/>
          <p:nvPr/>
        </p:nvSpPr>
        <p:spPr>
          <a:xfrm>
            <a:off x="5715000" y="5323450"/>
            <a:ext cx="304800" cy="406400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378824" y="5822668"/>
            <a:ext cx="101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VDW </a:t>
            </a:r>
          </a:p>
          <a:p>
            <a:pPr algn="ctr"/>
            <a:r>
              <a:rPr lang="en-US" sz="900" dirty="0" smtClean="0"/>
              <a:t>Staging – DB2</a:t>
            </a:r>
            <a:endParaRPr lang="en-US" sz="900" dirty="0"/>
          </a:p>
        </p:txBody>
      </p:sp>
      <p:sp>
        <p:nvSpPr>
          <p:cNvPr id="37" name="Flowchart: Magnetic Disk 36"/>
          <p:cNvSpPr/>
          <p:nvPr/>
        </p:nvSpPr>
        <p:spPr>
          <a:xfrm>
            <a:off x="5867400" y="5475850"/>
            <a:ext cx="304800" cy="406400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Magnetic Disk 37"/>
          <p:cNvSpPr/>
          <p:nvPr/>
        </p:nvSpPr>
        <p:spPr>
          <a:xfrm>
            <a:off x="2514600" y="5380754"/>
            <a:ext cx="289098" cy="385464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2209800" y="1281550"/>
            <a:ext cx="304800" cy="762000"/>
            <a:chOff x="2133600" y="1752600"/>
            <a:chExt cx="381000" cy="18288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2133600" y="1752600"/>
              <a:ext cx="381000" cy="1828800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6200000">
              <a:off x="1838159" y="2555459"/>
              <a:ext cx="1031822" cy="28854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NPPS</a:t>
              </a:r>
              <a:endParaRPr lang="en-US" sz="900" dirty="0"/>
            </a:p>
          </p:txBody>
        </p:sp>
      </p:grpSp>
      <p:sp>
        <p:nvSpPr>
          <p:cNvPr id="42" name="Rectangle 41"/>
          <p:cNvSpPr/>
          <p:nvPr/>
        </p:nvSpPr>
        <p:spPr>
          <a:xfrm rot="5400000">
            <a:off x="4152900" y="2020690"/>
            <a:ext cx="304800" cy="838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017899" y="2348350"/>
            <a:ext cx="630301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0070C0"/>
                </a:solidFill>
              </a:rPr>
              <a:t>Redwood</a:t>
            </a:r>
            <a:endParaRPr lang="en-US" sz="900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 rot="5400000">
            <a:off x="3104397" y="2020690"/>
            <a:ext cx="304800" cy="838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971800" y="2348350"/>
            <a:ext cx="625492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0070C0"/>
                </a:solidFill>
              </a:rPr>
              <a:t>DB2 Load</a:t>
            </a:r>
            <a:endParaRPr lang="en-US" sz="900" dirty="0">
              <a:solidFill>
                <a:srgbClr val="0070C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4495800" y="2805550"/>
            <a:ext cx="0" cy="15240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819400" y="3719950"/>
            <a:ext cx="838200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0070C0"/>
                </a:solidFill>
              </a:rPr>
              <a:t>EJB MDB</a:t>
            </a:r>
            <a:endParaRPr lang="en-US" sz="900" dirty="0">
              <a:solidFill>
                <a:srgbClr val="0070C0"/>
              </a:solidFill>
            </a:endParaRPr>
          </a:p>
        </p:txBody>
      </p:sp>
      <p:cxnSp>
        <p:nvCxnSpPr>
          <p:cNvPr id="50" name="Straight Arrow Connector 49"/>
          <p:cNvCxnSpPr>
            <a:stCxn id="25" idx="1"/>
            <a:endCxn id="49" idx="2"/>
          </p:cNvCxnSpPr>
          <p:nvPr/>
        </p:nvCxnSpPr>
        <p:spPr>
          <a:xfrm flipV="1">
            <a:off x="3238500" y="4024750"/>
            <a:ext cx="0" cy="1524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81200" y="1052950"/>
            <a:ext cx="762000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0070C0"/>
                </a:solidFill>
              </a:rPr>
              <a:t>NVS</a:t>
            </a:r>
            <a:endParaRPr lang="en-US" sz="900" dirty="0">
              <a:solidFill>
                <a:srgbClr val="0070C0"/>
              </a:solidFill>
            </a:endParaRPr>
          </a:p>
        </p:txBody>
      </p:sp>
      <p:cxnSp>
        <p:nvCxnSpPr>
          <p:cNvPr id="52" name="Straight Connector 51"/>
          <p:cNvCxnSpPr>
            <a:stCxn id="25" idx="3"/>
            <a:endCxn id="140" idx="1"/>
          </p:cNvCxnSpPr>
          <p:nvPr/>
        </p:nvCxnSpPr>
        <p:spPr>
          <a:xfrm flipH="1">
            <a:off x="2933700" y="4481950"/>
            <a:ext cx="304800" cy="228600"/>
          </a:xfrm>
          <a:prstGeom prst="line">
            <a:avLst/>
          </a:prstGeom>
          <a:ln w="3175"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715000" y="4481950"/>
            <a:ext cx="533400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0070C0"/>
                </a:solidFill>
              </a:rPr>
              <a:t>NEON</a:t>
            </a:r>
            <a:endParaRPr lang="en-US" sz="900" dirty="0">
              <a:solidFill>
                <a:srgbClr val="0070C0"/>
              </a:solidFill>
            </a:endParaRPr>
          </a:p>
        </p:txBody>
      </p:sp>
      <p:cxnSp>
        <p:nvCxnSpPr>
          <p:cNvPr id="54" name="Straight Connector 53"/>
          <p:cNvCxnSpPr>
            <a:stCxn id="49" idx="3"/>
          </p:cNvCxnSpPr>
          <p:nvPr/>
        </p:nvCxnSpPr>
        <p:spPr>
          <a:xfrm>
            <a:off x="3657600" y="387235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810000" y="3110350"/>
            <a:ext cx="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581400" y="3110350"/>
            <a:ext cx="228600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3429000" y="2805550"/>
            <a:ext cx="2667000" cy="0"/>
          </a:xfrm>
          <a:prstGeom prst="line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114800" y="4481950"/>
            <a:ext cx="838200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0070C0"/>
                </a:solidFill>
              </a:rPr>
              <a:t>CXF</a:t>
            </a:r>
            <a:endParaRPr lang="en-US" sz="900" dirty="0">
              <a:solidFill>
                <a:srgbClr val="0070C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029200" y="4481950"/>
            <a:ext cx="609600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0070C0"/>
                </a:solidFill>
              </a:rPr>
              <a:t>Jackson</a:t>
            </a:r>
            <a:endParaRPr lang="en-US" sz="900" dirty="0">
              <a:solidFill>
                <a:srgbClr val="0070C0"/>
              </a:solidFill>
            </a:endParaRPr>
          </a:p>
        </p:txBody>
      </p:sp>
      <p:sp>
        <p:nvSpPr>
          <p:cNvPr id="61" name="Flowchart: Magnetic Disk 60"/>
          <p:cNvSpPr/>
          <p:nvPr/>
        </p:nvSpPr>
        <p:spPr>
          <a:xfrm>
            <a:off x="3429000" y="4710550"/>
            <a:ext cx="228600" cy="609600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25" idx="3"/>
            <a:endCxn id="61" idx="1"/>
          </p:cNvCxnSpPr>
          <p:nvPr/>
        </p:nvCxnSpPr>
        <p:spPr>
          <a:xfrm>
            <a:off x="3238500" y="4481950"/>
            <a:ext cx="304800" cy="228600"/>
          </a:xfrm>
          <a:prstGeom prst="line">
            <a:avLst/>
          </a:prstGeom>
          <a:ln w="3175"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657600" y="4405750"/>
            <a:ext cx="304800" cy="0"/>
          </a:xfrm>
          <a:prstGeom prst="line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3962400" y="4405750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038600" y="4405750"/>
            <a:ext cx="2286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038600" y="4862950"/>
            <a:ext cx="16002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038600" y="4405750"/>
            <a:ext cx="0" cy="4572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324600" y="4405750"/>
            <a:ext cx="0" cy="8382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172200" y="4100950"/>
            <a:ext cx="0" cy="3048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419600" y="4862950"/>
            <a:ext cx="0" cy="1524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724400" y="4862950"/>
            <a:ext cx="0" cy="1524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962400" y="547255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971800" y="6078200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2971800" y="5925800"/>
            <a:ext cx="0" cy="1524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>
            <a:spLocks/>
          </p:cNvSpPr>
          <p:nvPr/>
        </p:nvSpPr>
        <p:spPr>
          <a:xfrm rot="16200000">
            <a:off x="5340723" y="3421874"/>
            <a:ext cx="1143000" cy="215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Payment Voucher</a:t>
            </a:r>
            <a:endParaRPr lang="en-US" sz="900" dirty="0">
              <a:solidFill>
                <a:schemeClr val="accent1"/>
              </a:solidFill>
            </a:endParaRPr>
          </a:p>
        </p:txBody>
      </p:sp>
      <p:cxnSp>
        <p:nvCxnSpPr>
          <p:cNvPr id="85" name="Straight Connector 84"/>
          <p:cNvCxnSpPr>
            <a:endCxn id="21" idx="1"/>
          </p:cNvCxnSpPr>
          <p:nvPr/>
        </p:nvCxnSpPr>
        <p:spPr>
          <a:xfrm flipV="1">
            <a:off x="4762500" y="6005950"/>
            <a:ext cx="3" cy="8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>
            <a:spLocks/>
          </p:cNvSpPr>
          <p:nvPr/>
        </p:nvSpPr>
        <p:spPr>
          <a:xfrm rot="16200000">
            <a:off x="4616824" y="5441172"/>
            <a:ext cx="914401" cy="215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accent1"/>
                </a:solidFill>
              </a:rPr>
              <a:t>VDW</a:t>
            </a:r>
            <a:endParaRPr lang="en-US" sz="900" dirty="0">
              <a:solidFill>
                <a:schemeClr val="accent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5029200" y="4862950"/>
            <a:ext cx="0" cy="1524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895600" y="1052950"/>
            <a:ext cx="4495800" cy="762000"/>
          </a:xfrm>
          <a:prstGeom prst="rect">
            <a:avLst/>
          </a:prstGeom>
          <a:noFill/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410200" y="1205350"/>
            <a:ext cx="762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2"/>
                </a:solidFill>
              </a:rPr>
              <a:t>TTMS Web Service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495800" y="1052950"/>
            <a:ext cx="806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 smtClean="0"/>
              <a:t>Data Power</a:t>
            </a:r>
            <a:endParaRPr lang="en-US" sz="1000" b="1" i="1" dirty="0"/>
          </a:p>
        </p:txBody>
      </p:sp>
      <p:sp>
        <p:nvSpPr>
          <p:cNvPr id="91" name="TextBox 90"/>
          <p:cNvSpPr txBox="1"/>
          <p:nvPr/>
        </p:nvSpPr>
        <p:spPr>
          <a:xfrm>
            <a:off x="4876800" y="2195950"/>
            <a:ext cx="1459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 smtClean="0"/>
              <a:t>jBoss Application Server</a:t>
            </a:r>
            <a:endParaRPr lang="en-US" sz="1000" b="1" i="1" dirty="0"/>
          </a:p>
        </p:txBody>
      </p:sp>
      <p:sp>
        <p:nvSpPr>
          <p:cNvPr id="96" name="Rectangle 95"/>
          <p:cNvSpPr/>
          <p:nvPr/>
        </p:nvSpPr>
        <p:spPr>
          <a:xfrm>
            <a:off x="3124200" y="1205350"/>
            <a:ext cx="9906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2"/>
                </a:solidFill>
              </a:rPr>
              <a:t>TTMS Message Bridge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736270" y="1281550"/>
            <a:ext cx="1092530" cy="25908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954975" y="1129150"/>
            <a:ext cx="685800" cy="228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TESS</a:t>
            </a:r>
            <a:endParaRPr lang="en-US" sz="1050" dirty="0"/>
          </a:p>
        </p:txBody>
      </p:sp>
      <p:sp>
        <p:nvSpPr>
          <p:cNvPr id="102" name="Rectangle 101"/>
          <p:cNvSpPr/>
          <p:nvPr/>
        </p:nvSpPr>
        <p:spPr>
          <a:xfrm>
            <a:off x="819397" y="1586350"/>
            <a:ext cx="933203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0070C0"/>
                </a:solidFill>
              </a:rPr>
              <a:t>OIM Federation</a:t>
            </a:r>
            <a:endParaRPr lang="en-US" sz="900" dirty="0">
              <a:solidFill>
                <a:srgbClr val="0070C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19397" y="2119750"/>
            <a:ext cx="933203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0070C0"/>
                </a:solidFill>
              </a:rPr>
              <a:t>OIM Identity Management</a:t>
            </a:r>
            <a:endParaRPr lang="en-US" sz="900" dirty="0">
              <a:solidFill>
                <a:srgbClr val="0070C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19397" y="2957950"/>
            <a:ext cx="933203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0070C0"/>
                </a:solidFill>
              </a:rPr>
              <a:t>OAM Access Management</a:t>
            </a:r>
            <a:endParaRPr lang="en-US" sz="900" dirty="0">
              <a:solidFill>
                <a:srgbClr val="0070C0"/>
              </a:solidFill>
            </a:endParaRPr>
          </a:p>
        </p:txBody>
      </p:sp>
      <p:cxnSp>
        <p:nvCxnSpPr>
          <p:cNvPr id="105" name="Straight Connector 104"/>
          <p:cNvCxnSpPr>
            <a:stCxn id="40" idx="0"/>
            <a:endCxn id="96" idx="1"/>
          </p:cNvCxnSpPr>
          <p:nvPr/>
        </p:nvCxnSpPr>
        <p:spPr>
          <a:xfrm flipV="1">
            <a:off x="2743200" y="1433950"/>
            <a:ext cx="381000" cy="228600"/>
          </a:xfrm>
          <a:prstGeom prst="line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51" idx="3"/>
            <a:endCxn id="96" idx="1"/>
          </p:cNvCxnSpPr>
          <p:nvPr/>
        </p:nvCxnSpPr>
        <p:spPr>
          <a:xfrm>
            <a:off x="2743200" y="1205350"/>
            <a:ext cx="381000" cy="228600"/>
          </a:xfrm>
          <a:prstGeom prst="line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438400" y="196735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438400" y="4405750"/>
            <a:ext cx="304800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438400" y="1967350"/>
            <a:ext cx="114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3581400" y="1662550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/>
          <p:cNvSpPr/>
          <p:nvPr/>
        </p:nvSpPr>
        <p:spPr>
          <a:xfrm>
            <a:off x="7010400" y="3649700"/>
            <a:ext cx="1143000" cy="2438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7239000" y="3497300"/>
            <a:ext cx="685800" cy="2286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ICL</a:t>
            </a:r>
            <a:endParaRPr lang="en-US" sz="1050" dirty="0"/>
          </a:p>
        </p:txBody>
      </p:sp>
      <p:sp>
        <p:nvSpPr>
          <p:cNvPr id="113" name="Rectangle 112"/>
          <p:cNvSpPr/>
          <p:nvPr/>
        </p:nvSpPr>
        <p:spPr>
          <a:xfrm>
            <a:off x="7162800" y="4487900"/>
            <a:ext cx="838200" cy="381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Queue Manager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7162800" y="5173700"/>
            <a:ext cx="8382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REST Client Services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115" name="Straight Arrow Connector 114"/>
          <p:cNvCxnSpPr>
            <a:stCxn id="113" idx="2"/>
            <a:endCxn id="114" idx="0"/>
          </p:cNvCxnSpPr>
          <p:nvPr/>
        </p:nvCxnSpPr>
        <p:spPr>
          <a:xfrm>
            <a:off x="7581900" y="4868900"/>
            <a:ext cx="0" cy="304800"/>
          </a:xfrm>
          <a:prstGeom prst="straightConnector1">
            <a:avLst/>
          </a:prstGeom>
          <a:ln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724400" y="748150"/>
            <a:ext cx="2819400" cy="0"/>
          </a:xfrm>
          <a:prstGeom prst="straightConnector1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7543800" y="748150"/>
            <a:ext cx="0" cy="2667000"/>
          </a:xfrm>
          <a:prstGeom prst="straightConnector1">
            <a:avLst/>
          </a:prstGeom>
          <a:ln>
            <a:solidFill>
              <a:schemeClr val="accent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4724400" y="748150"/>
            <a:ext cx="0" cy="304800"/>
          </a:xfrm>
          <a:prstGeom prst="straightConnector1">
            <a:avLst/>
          </a:prstGeom>
          <a:ln>
            <a:solidFill>
              <a:schemeClr val="accent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4343400" y="748150"/>
            <a:ext cx="0" cy="304800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1219200" y="748150"/>
            <a:ext cx="3124200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1219200" y="748150"/>
            <a:ext cx="0" cy="381000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400800" y="1433950"/>
            <a:ext cx="0" cy="1219200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3886200" y="2653150"/>
            <a:ext cx="2667000" cy="35388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3124200" y="900550"/>
            <a:ext cx="685800" cy="2286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EIG</a:t>
            </a:r>
            <a:endParaRPr lang="en-US" sz="1050" dirty="0"/>
          </a:p>
        </p:txBody>
      </p:sp>
      <p:sp>
        <p:nvSpPr>
          <p:cNvPr id="125" name="TextBox 124"/>
          <p:cNvSpPr txBox="1"/>
          <p:nvPr/>
        </p:nvSpPr>
        <p:spPr>
          <a:xfrm>
            <a:off x="5638800" y="748150"/>
            <a:ext cx="1486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 smtClean="0"/>
              <a:t>&lt;&lt; REST WS over SSL  &gt;&gt; </a:t>
            </a:r>
            <a:endParaRPr lang="en-US" sz="1000" b="1" i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2348563" y="488075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 smtClean="0"/>
              <a:t>&lt;&lt; SAML Over HTTP &gt;&gt; </a:t>
            </a:r>
            <a:endParaRPr lang="en-US" sz="1000" b="1" i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140525" y="11771"/>
            <a:ext cx="8870121" cy="461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2400" b="1">
                <a:solidFill>
                  <a:srgbClr val="0099CC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40" name="Flowchart: Magnetic Disk 139"/>
          <p:cNvSpPr/>
          <p:nvPr/>
        </p:nvSpPr>
        <p:spPr>
          <a:xfrm>
            <a:off x="2819400" y="4710550"/>
            <a:ext cx="228600" cy="609600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7162800" y="3878300"/>
            <a:ext cx="838200" cy="381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SFTP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149" name="Straight Connector 148"/>
          <p:cNvCxnSpPr/>
          <p:nvPr/>
        </p:nvCxnSpPr>
        <p:spPr>
          <a:xfrm>
            <a:off x="6172200" y="1433950"/>
            <a:ext cx="2286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6477000" y="1205350"/>
            <a:ext cx="762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2"/>
                </a:solidFill>
              </a:rPr>
              <a:t>SFTP Gateway</a:t>
            </a:r>
            <a:endParaRPr lang="en-US" sz="900" dirty="0">
              <a:solidFill>
                <a:schemeClr val="tx2"/>
              </a:solidFill>
            </a:endParaRPr>
          </a:p>
        </p:txBody>
      </p:sp>
      <p:cxnSp>
        <p:nvCxnSpPr>
          <p:cNvPr id="156" name="Straight Connector 155"/>
          <p:cNvCxnSpPr/>
          <p:nvPr/>
        </p:nvCxnSpPr>
        <p:spPr>
          <a:xfrm>
            <a:off x="6934200" y="40688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6934200" y="1662550"/>
            <a:ext cx="0" cy="2406250"/>
          </a:xfrm>
          <a:prstGeom prst="line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6781800" y="166255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Flowchart: Magnetic Disk 147"/>
          <p:cNvSpPr/>
          <p:nvPr/>
        </p:nvSpPr>
        <p:spPr>
          <a:xfrm>
            <a:off x="3124200" y="4939150"/>
            <a:ext cx="228600" cy="609600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/>
          <p:cNvCxnSpPr>
            <a:stCxn id="25" idx="3"/>
            <a:endCxn id="148" idx="1"/>
          </p:cNvCxnSpPr>
          <p:nvPr/>
        </p:nvCxnSpPr>
        <p:spPr>
          <a:xfrm>
            <a:off x="3238500" y="4481950"/>
            <a:ext cx="0" cy="457200"/>
          </a:xfrm>
          <a:prstGeom prst="straightConnector1">
            <a:avLst/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3657600" y="4253350"/>
            <a:ext cx="2438400" cy="0"/>
          </a:xfrm>
          <a:prstGeom prst="line">
            <a:avLst/>
          </a:prstGeom>
          <a:ln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5943600" y="4100950"/>
            <a:ext cx="0" cy="3048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638800" y="4100950"/>
            <a:ext cx="0" cy="3048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5410200" y="4100950"/>
            <a:ext cx="0" cy="3048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5181600" y="4100950"/>
            <a:ext cx="0" cy="3048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953000" y="4100950"/>
            <a:ext cx="0" cy="3048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4724400" y="4100950"/>
            <a:ext cx="0" cy="3048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4495800" y="4100950"/>
            <a:ext cx="0" cy="3048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4267200" y="4100950"/>
            <a:ext cx="0" cy="3048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6096000" y="4100950"/>
            <a:ext cx="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5867400" y="4100950"/>
            <a:ext cx="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V="1">
            <a:off x="5562600" y="4100950"/>
            <a:ext cx="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334000" y="4100950"/>
            <a:ext cx="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5105400" y="4100950"/>
            <a:ext cx="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4876800" y="4100950"/>
            <a:ext cx="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4648200" y="4100950"/>
            <a:ext cx="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419600" y="4100950"/>
            <a:ext cx="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4191000" y="4100950"/>
            <a:ext cx="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1143000" y="671950"/>
            <a:ext cx="647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7620000" y="671950"/>
            <a:ext cx="0" cy="2743200"/>
          </a:xfrm>
          <a:prstGeom prst="line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143000" y="671950"/>
            <a:ext cx="0" cy="457200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2667000" y="2348350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2667000" y="234835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2667000" y="3110350"/>
            <a:ext cx="304800" cy="0"/>
          </a:xfrm>
          <a:prstGeom prst="line">
            <a:avLst/>
          </a:prstGeom>
          <a:ln>
            <a:solidFill>
              <a:schemeClr val="accent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lowchart: Multidocument 153"/>
          <p:cNvSpPr/>
          <p:nvPr/>
        </p:nvSpPr>
        <p:spPr>
          <a:xfrm>
            <a:off x="2590800" y="2653150"/>
            <a:ext cx="304800" cy="304800"/>
          </a:xfrm>
          <a:prstGeom prst="flowChartMultidocumen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/>
          <p:nvPr/>
        </p:nvCxnSpPr>
        <p:spPr>
          <a:xfrm flipV="1">
            <a:off x="2667000" y="295795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5638800" y="5243950"/>
            <a:ext cx="6858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5638800" y="4862950"/>
            <a:ext cx="0" cy="3810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5715000" y="4862950"/>
            <a:ext cx="533400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0070C0"/>
                </a:solidFill>
              </a:rPr>
              <a:t>Spring</a:t>
            </a:r>
            <a:endParaRPr lang="en-US" sz="900" dirty="0">
              <a:solidFill>
                <a:srgbClr val="0070C0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 flipH="1">
            <a:off x="2590800" y="2043550"/>
            <a:ext cx="4191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2590800" y="2043550"/>
            <a:ext cx="0" cy="6096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 rot="19655268">
            <a:off x="512065" y="3032678"/>
            <a:ext cx="883751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Selva</a:t>
            </a:r>
            <a:r>
              <a:rPr lang="en-US" dirty="0" smtClean="0"/>
              <a:t> to revisit / update the architecture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89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Alternative Solution – Solution Highlights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090" y="937520"/>
            <a:ext cx="8743283" cy="421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 smtClean="0"/>
              <a:t>   </a:t>
            </a:r>
            <a:r>
              <a:rPr lang="en-US" sz="1200" dirty="0"/>
              <a:t>Spring Framework will act as the foundation framework for integrating various external entities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Apache </a:t>
            </a:r>
            <a:r>
              <a:rPr lang="en-US" sz="1200" dirty="0"/>
              <a:t>CXF with Jackson will serve the purpose of fulfilling REST service requirements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Single </a:t>
            </a:r>
            <a:r>
              <a:rPr lang="en-US" sz="1200" dirty="0"/>
              <a:t>Consolidated </a:t>
            </a:r>
            <a:r>
              <a:rPr lang="en-US" sz="1200" dirty="0" err="1"/>
              <a:t>HornetQ</a:t>
            </a:r>
            <a:r>
              <a:rPr lang="en-US" sz="1200" dirty="0"/>
              <a:t> will be implemented with multiple queues for each message category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 smtClean="0"/>
              <a:t>HornetQ</a:t>
            </a:r>
            <a:r>
              <a:rPr lang="en-US" sz="1200" dirty="0" smtClean="0"/>
              <a:t> </a:t>
            </a:r>
            <a:r>
              <a:rPr lang="en-US" sz="1200" dirty="0"/>
              <a:t>will address scalability requirements by implementing Clustered Queues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Asynchronous </a:t>
            </a:r>
            <a:r>
              <a:rPr lang="en-US" sz="1200" dirty="0"/>
              <a:t>MDB Listeners will be configured to be activated to process business logic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Redwood </a:t>
            </a:r>
            <a:r>
              <a:rPr lang="en-US" sz="1200" dirty="0"/>
              <a:t>Scheduler will be used to launch file load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Data </a:t>
            </a:r>
            <a:r>
              <a:rPr lang="en-US" sz="1200" dirty="0"/>
              <a:t>Power will be enabling ICL to transfer files through SFP to TTMS servers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DB2 </a:t>
            </a:r>
            <a:r>
              <a:rPr lang="en-US" sz="1200" dirty="0"/>
              <a:t>Load will be utilized to transform and load huge volume of batch data to appropriate tables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EIG </a:t>
            </a:r>
            <a:r>
              <a:rPr lang="en-US" sz="1200" dirty="0"/>
              <a:t>Data Power will be configured with Message Queues to process inbound feeds from NVS &amp; </a:t>
            </a:r>
            <a:r>
              <a:rPr lang="en-US" sz="1200" dirty="0" smtClean="0"/>
              <a:t> NPPS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Service </a:t>
            </a:r>
            <a:r>
              <a:rPr lang="en-US" sz="1200" dirty="0"/>
              <a:t>definition for web services exposed by TTMS will be fused through EIG Data 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Neon </a:t>
            </a:r>
            <a:r>
              <a:rPr lang="en-US" sz="1200" dirty="0"/>
              <a:t>Drivers will be utilized for store &amp; retrieve the details from Transit, SEDB &amp; VDW database. Neon is a thin driver proprietary to IBM which facilitates connectivity to DB2 tables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Vessel </a:t>
            </a:r>
            <a:r>
              <a:rPr lang="en-US" sz="1200" dirty="0"/>
              <a:t>ETA WS call configured in the ICE layer will post message to the TTMS queue for 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All </a:t>
            </a:r>
            <a:r>
              <a:rPr lang="en-US" sz="1200" dirty="0"/>
              <a:t>incoming Web service requests from ICL will be logged first in the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Redwood </a:t>
            </a:r>
            <a:r>
              <a:rPr lang="en-US" sz="1200" dirty="0"/>
              <a:t>will pickup the records and do the processing and failure notifications will be sent passively</a:t>
            </a:r>
          </a:p>
        </p:txBody>
      </p:sp>
      <p:sp>
        <p:nvSpPr>
          <p:cNvPr id="5" name="TextBox 4"/>
          <p:cNvSpPr txBox="1"/>
          <p:nvPr/>
        </p:nvSpPr>
        <p:spPr>
          <a:xfrm rot="19655268">
            <a:off x="512065" y="3032678"/>
            <a:ext cx="883751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Selva</a:t>
            </a:r>
            <a:r>
              <a:rPr lang="en-US" dirty="0" smtClean="0"/>
              <a:t> to revisit / update the architecture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3307" y="293726"/>
            <a:ext cx="8459701" cy="60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 dirty="0" smtClean="0">
                <a:latin typeface="Calibri" panose="020F0502020204030204" pitchFamily="34" charset="0"/>
              </a:rPr>
              <a:t>Solution Comparison</a:t>
            </a:r>
            <a:endParaRPr lang="en-IN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083235"/>
              </p:ext>
            </p:extLst>
          </p:nvPr>
        </p:nvGraphicFramePr>
        <p:xfrm>
          <a:off x="276100" y="780452"/>
          <a:ext cx="8610600" cy="5442228"/>
        </p:xfrm>
        <a:graphic>
          <a:graphicData uri="http://schemas.openxmlformats.org/drawingml/2006/table">
            <a:tbl>
              <a:tblPr firstRow="1" bandRow="1"/>
              <a:tblGrid>
                <a:gridCol w="2688342"/>
                <a:gridCol w="3154848"/>
                <a:gridCol w="2767410"/>
              </a:tblGrid>
              <a:tr h="3471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i="0" dirty="0" smtClean="0"/>
                        <a:t>Critical / Focused Features</a:t>
                      </a:r>
                      <a:endParaRPr lang="en-US" sz="12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254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Pros</a:t>
                      </a:r>
                      <a:endParaRPr lang="en-US" sz="12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i="0" dirty="0" smtClean="0"/>
                        <a:t>Cons</a:t>
                      </a:r>
                      <a:endParaRPr lang="en-US" sz="1200" i="0" dirty="0"/>
                    </a:p>
                  </a:txBody>
                  <a:tcPr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254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4569">
                <a:tc gridSpan="3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/>
                        <a:t>ICL</a:t>
                      </a:r>
                      <a:r>
                        <a:rPr lang="en-US" sz="1100" b="0" i="1" baseline="0" dirty="0" smtClean="0"/>
                        <a:t> – TMS Web Services Integration</a:t>
                      </a:r>
                      <a:endParaRPr lang="en-US" sz="1100" i="1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254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781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i="0" dirty="0" smtClean="0"/>
                        <a:t>REST EASY</a:t>
                      </a:r>
                      <a:r>
                        <a:rPr lang="en-US" sz="1100" i="0" baseline="0" dirty="0" smtClean="0"/>
                        <a:t> &amp; Jackson, Spring</a:t>
                      </a:r>
                      <a:endParaRPr lang="en-US" sz="11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i="1" dirty="0" smtClean="0"/>
                        <a:t>Proven &amp; Leading framework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i="1" dirty="0" smtClean="0"/>
                        <a:t>Spring</a:t>
                      </a:r>
                      <a:r>
                        <a:rPr lang="en-US" sz="1100" i="1" baseline="0" dirty="0" smtClean="0"/>
                        <a:t> eases integration with MQ &amp; JAX-RS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i="1" baseline="0" dirty="0" smtClean="0"/>
                        <a:t>Easy to implement Web Services with Jersey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i="1" baseline="0" dirty="0" smtClean="0"/>
                        <a:t>Automatic JSON conversion with Jackson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i="1" baseline="0" dirty="0" smtClean="0"/>
                        <a:t>Featured array conversion with Moxy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i="1" baseline="0" dirty="0" smtClean="0"/>
                        <a:t>Easier TESS integration through Spring</a:t>
                      </a:r>
                      <a:endParaRPr lang="en-US" sz="1100" i="1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100" dirty="0" smtClean="0"/>
                        <a:t>Handling attachments through REST will not be as effective as</a:t>
                      </a:r>
                      <a:r>
                        <a:rPr lang="en-US" sz="1100" baseline="0" dirty="0" smtClean="0"/>
                        <a:t> SOAP-MTOM</a:t>
                      </a:r>
                      <a:endParaRPr lang="en-US" sz="1100" dirty="0" smtClean="0"/>
                    </a:p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C0504D"/>
                      </a:solidFill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</a:tr>
              <a:tr h="41929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i="0" dirty="0" smtClean="0"/>
                        <a:t>CXF REST, Jackson, Spring</a:t>
                      </a:r>
                      <a:endParaRPr lang="en-US" sz="11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i="1" baseline="0" dirty="0" smtClean="0"/>
                        <a:t>Effective Pre &amp; Post Processing (CXF)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i="1" baseline="0" dirty="0" smtClean="0"/>
                        <a:t>Pluggable Security Layers to Web Services (CXF)</a:t>
                      </a:r>
                      <a:endParaRPr lang="en-US" sz="1100" i="1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100" dirty="0" smtClean="0"/>
                        <a:t>Time to market</a:t>
                      </a:r>
                      <a:r>
                        <a:rPr lang="en-US" sz="1100" baseline="0" dirty="0" smtClean="0"/>
                        <a:t> is little higher considering the configuration requirements.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C0504D"/>
                      </a:solidFill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1567">
                <a:tc gridSpan="3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dirty="0" smtClean="0"/>
                        <a:t>Message Sequencing &amp; Ensuring High Availability</a:t>
                      </a:r>
                      <a:endParaRPr lang="en-US" sz="1100" i="1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177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i="0" dirty="0" smtClean="0"/>
                        <a:t>HornetQ with Multiple End points</a:t>
                      </a:r>
                      <a:endParaRPr lang="en-US" sz="11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Provide failover capability hence ensures high availability ( Messages will be replicated across fail over queues 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Hence independent messages are processed separately it will ensure high performance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Message usage will be distributed hence will avoid memory leaks at peak load scenarios.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Configuration is easier hence HornetQ is the jBOSS native implementation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No Sequencing will be required hence there wont be any downtime.</a:t>
                      </a:r>
                      <a:endParaRPr lang="en-US" sz="110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May see additional permission requirements to install required software in cluster nodes.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Implementation is little difficult comparing other scenarios</a:t>
                      </a:r>
                    </a:p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C0504D"/>
                      </a:solidFill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</a:tr>
              <a:tr h="11149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i="0" dirty="0" smtClean="0"/>
                        <a:t>Single</a:t>
                      </a:r>
                      <a:r>
                        <a:rPr lang="en-US" sz="1100" i="0" baseline="0" dirty="0" smtClean="0"/>
                        <a:t> Consolidated Queue with HornetQ</a:t>
                      </a:r>
                      <a:endParaRPr lang="en-US" sz="11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Reliable, as no message will be processed in uneven order hence sequence will be maintained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Message sequencing will be taken care automatically hence message posting will be in sequence</a:t>
                      </a:r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100" dirty="0" smtClean="0"/>
                        <a:t> Processing will be delayed a bit hence the queue length will be more hence everything is pumped in one queue</a:t>
                      </a:r>
                    </a:p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C0504D"/>
                      </a:solidFill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3307" y="279658"/>
            <a:ext cx="8459701" cy="60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 dirty="0" smtClean="0">
                <a:latin typeface="Calibri" panose="020F0502020204030204" pitchFamily="34" charset="0"/>
              </a:rPr>
              <a:t>Solution Comparison… Cont’d</a:t>
            </a:r>
            <a:endParaRPr lang="en-IN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352696"/>
              </p:ext>
            </p:extLst>
          </p:nvPr>
        </p:nvGraphicFramePr>
        <p:xfrm>
          <a:off x="142504" y="712518"/>
          <a:ext cx="8847117" cy="5491334"/>
        </p:xfrm>
        <a:graphic>
          <a:graphicData uri="http://schemas.openxmlformats.org/drawingml/2006/table">
            <a:tbl>
              <a:tblPr firstRow="1" bandRow="1"/>
              <a:tblGrid>
                <a:gridCol w="2762185"/>
                <a:gridCol w="3241506"/>
                <a:gridCol w="2843426"/>
              </a:tblGrid>
              <a:tr h="29761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i="0" dirty="0" smtClean="0"/>
                        <a:t>Critical / Focused Features</a:t>
                      </a:r>
                      <a:endParaRPr lang="en-US" sz="12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254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Pros</a:t>
                      </a:r>
                      <a:endParaRPr lang="en-US" sz="12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i="0" dirty="0" smtClean="0"/>
                        <a:t>Cons</a:t>
                      </a:r>
                      <a:endParaRPr lang="en-US" sz="1200" i="0" dirty="0"/>
                    </a:p>
                  </a:txBody>
                  <a:tcPr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254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8747">
                <a:tc gridSpan="3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dirty="0" smtClean="0"/>
                        <a:t>Batch Processing Incoming Feeds</a:t>
                      </a:r>
                      <a:endParaRPr lang="en-US" sz="1100" i="1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254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8575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i="0" dirty="0" smtClean="0"/>
                        <a:t>Receive files as attachment,</a:t>
                      </a:r>
                      <a:r>
                        <a:rPr lang="en-US" sz="1200" i="0" baseline="0" dirty="0" smtClean="0"/>
                        <a:t> store to disk. Redwood scheduler will launch the process to load the data. DB2Load package will parse &amp; load data to DB</a:t>
                      </a:r>
                      <a:endParaRPr lang="en-US" sz="12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Will meet high volume processing, performance expectations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Reliable and will be faster due to native DB processing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No need to create separate Inserts/Update Statements Manually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Avoids creating dynamic SQLs through java which will save us from strange scenarios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Won’t create Blocking IO</a:t>
                      </a:r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May not have fine control of success &amp; failure of transactions during inserts &amp; Updates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C0504D"/>
                      </a:solidFill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</a:tr>
              <a:tr h="111980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i="0" dirty="0" smtClean="0"/>
                        <a:t>Transmit files directly from ICL to TMS through SFTP and notify TTMS upon successful transmission using</a:t>
                      </a:r>
                      <a:r>
                        <a:rPr lang="en-US" sz="1200" i="0" baseline="0" dirty="0" smtClean="0"/>
                        <a:t> JAX-RS</a:t>
                      </a:r>
                      <a:endParaRPr lang="en-US" sz="12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FTP will be much faster comparing all above approach in transferring files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 DB2Load will be much faster in transforming data &amp; executing against the DB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Will completely avoid complex java processing of object constructions, Execution Etc.</a:t>
                      </a:r>
                      <a:endParaRPr lang="en-US" sz="110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 Fine Grained access, security privileges must be established for executing shell scripts.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C0504D"/>
                      </a:solidFill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7616">
                <a:tc gridSpan="3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/>
                        <a:t>Web Service</a:t>
                      </a:r>
                      <a:r>
                        <a:rPr lang="en-US" sz="1200" i="1" baseline="0" dirty="0" smtClean="0"/>
                        <a:t> Message Sequence &amp; Error Handling</a:t>
                      </a:r>
                      <a:endParaRPr lang="en-US" sz="1200" i="1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noFill/>
                  </a:tcPr>
                </a:tc>
              </a:tr>
              <a:tr h="7901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i="0" dirty="0" smtClean="0"/>
                        <a:t>Supplementary tables with real-time  WS</a:t>
                      </a:r>
                      <a:r>
                        <a:rPr lang="en-US" sz="1100" i="0" baseline="0" dirty="0" smtClean="0"/>
                        <a:t> </a:t>
                      </a:r>
                      <a:r>
                        <a:rPr lang="en-US" sz="1100" i="0" dirty="0" smtClean="0"/>
                        <a:t>Notification. Neon for Accessing DB</a:t>
                      </a:r>
                      <a:endParaRPr lang="en-US" sz="11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 Flow restricts to store suspected error prone calls alone to supplementary tables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 Hence processing successful records instantly it will reduce backlogs</a:t>
                      </a:r>
                      <a:endParaRPr lang="en-US" sz="110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200" dirty="0" smtClean="0"/>
                        <a:t>Unexpected system failures could add more number of transactions to the overall pending list.</a:t>
                      </a:r>
                    </a:p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C0504D"/>
                      </a:solidFill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</a:tr>
              <a:tr h="109405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 smtClean="0"/>
                        <a:t>Store &amp; Proceed with Error Queue  - Passive Error Notification.</a:t>
                      </a:r>
                      <a:r>
                        <a:rPr lang="en-US" sz="1100" i="0" baseline="0" dirty="0" smtClean="0"/>
                        <a:t> HarnetQ for error queue implementation &amp; MDB  for listeners</a:t>
                      </a:r>
                      <a:endParaRPr lang="en-US" sz="1100" i="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dirty="0" smtClean="0"/>
                        <a:t>Streamlined flow for handing success, failure cases separately</a:t>
                      </a:r>
                      <a:endParaRPr lang="en-US" sz="1100" dirty="0"/>
                    </a:p>
                  </a:txBody>
                  <a:tcPr>
                    <a:lnL w="12700" cmpd="sng">
                      <a:solidFill>
                        <a:srgbClr val="C0504D"/>
                      </a:solidFill>
                    </a:lnL>
                    <a:lnR w="12700" cmpd="sng">
                      <a:solidFill>
                        <a:srgbClr val="C0504D"/>
                      </a:solidFill>
                    </a:lnR>
                    <a:lnT w="12700" cmpd="sng">
                      <a:solidFill>
                        <a:srgbClr val="C0504D"/>
                      </a:solidFill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dirty="0" smtClean="0"/>
                        <a:t>Will add database overhead hence it adds all successful /  failure cases to the database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dirty="0" smtClean="0"/>
                        <a:t>Additional querying mechanism &amp; process to fetch and process  the data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C0504D"/>
                      </a:solidFill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C0504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32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 dirty="0" smtClean="0">
                <a:latin typeface="Calibri" panose="020F0502020204030204" pitchFamily="34" charset="0"/>
              </a:rPr>
              <a:t>Recommendations</a:t>
            </a:r>
            <a:endParaRPr lang="en-IN" sz="2400" b="1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/>
          <a:p>
            <a:r>
              <a:rPr lang="en-IN" sz="2000" dirty="0" smtClean="0"/>
              <a:t>We strongly recommend the REST EASY solution as the best fit for the TMS-ICL Integration requirements. </a:t>
            </a:r>
          </a:p>
          <a:p>
            <a:endParaRPr lang="en-IN" sz="2000" dirty="0" smtClean="0"/>
          </a:p>
          <a:p>
            <a:r>
              <a:rPr lang="en-IN" sz="1800" dirty="0" smtClean="0"/>
              <a:t>Some of key Solution Highlights for the recommendation are as below.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Rich interceptor model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OAUTH2 </a:t>
            </a:r>
            <a:r>
              <a:rPr lang="en-US" sz="1800" dirty="0"/>
              <a:t>and distributed </a:t>
            </a:r>
            <a:r>
              <a:rPr lang="en-US" sz="1800" dirty="0" smtClean="0"/>
              <a:t>SSO </a:t>
            </a:r>
            <a:r>
              <a:rPr lang="en-US" sz="1800" dirty="0"/>
              <a:t>support with </a:t>
            </a:r>
            <a:r>
              <a:rPr lang="en-US" sz="1800" dirty="0" smtClean="0"/>
              <a:t>AS7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Provide </a:t>
            </a:r>
            <a:r>
              <a:rPr lang="en-US" sz="1800" dirty="0"/>
              <a:t>failover capability hence ensures high availability </a:t>
            </a:r>
            <a:r>
              <a:rPr lang="en-US" sz="1800" dirty="0" smtClean="0"/>
              <a:t>and </a:t>
            </a:r>
            <a:r>
              <a:rPr lang="en-US" sz="1800" dirty="0"/>
              <a:t>independent messages are processed separately </a:t>
            </a:r>
            <a:r>
              <a:rPr lang="en-US" sz="1800" dirty="0" smtClean="0"/>
              <a:t>ensuring </a:t>
            </a:r>
            <a:r>
              <a:rPr lang="en-US" sz="1800" dirty="0"/>
              <a:t>high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build facility to bring exception messages</a:t>
            </a:r>
            <a:r>
              <a:rPr lang="en-US" sz="1800" dirty="0" smtClean="0"/>
              <a:t>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Will meet high volume processing, performance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Reliable and will be faster due to native DB </a:t>
            </a:r>
            <a:r>
              <a:rPr lang="en-US" sz="1800" dirty="0" smtClean="0"/>
              <a:t>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Less </a:t>
            </a:r>
            <a:r>
              <a:rPr lang="en-US" sz="1800" dirty="0"/>
              <a:t>time to market &amp; learning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IN" sz="1800" dirty="0" smtClean="0"/>
          </a:p>
          <a:p>
            <a:endParaRPr lang="en-I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>
            <a:spLocks noChangeArrowheads="1"/>
          </p:cNvSpPr>
          <p:nvPr/>
        </p:nvSpPr>
        <p:spPr bwMode="auto">
          <a:xfrm rot="10800000">
            <a:off x="5829300" y="1149369"/>
            <a:ext cx="3238500" cy="4737348"/>
          </a:xfrm>
          <a:prstGeom prst="roundRect">
            <a:avLst>
              <a:gd name="adj" fmla="val 3023"/>
            </a:avLst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 w="19050">
            <a:noFill/>
            <a:prstDash val="sysDot"/>
            <a:round/>
            <a:headEnd/>
            <a:tailEnd/>
          </a:ln>
        </p:spPr>
        <p:txBody>
          <a:bodyPr lIns="45720" rIns="4572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atin typeface="Calibri" pitchFamily="34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667000" y="1127760"/>
            <a:ext cx="3124200" cy="4769803"/>
          </a:xfrm>
          <a:prstGeom prst="roundRect">
            <a:avLst>
              <a:gd name="adj" fmla="val 3023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19050">
            <a:noFill/>
            <a:prstDash val="sysDot"/>
            <a:round/>
            <a:headEnd/>
            <a:tailEnd/>
          </a:ln>
        </p:spPr>
        <p:txBody>
          <a:bodyPr lIns="45720" rIns="4572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atin typeface="+mn-lt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6200" y="1149668"/>
            <a:ext cx="2590800" cy="4750169"/>
          </a:xfrm>
          <a:prstGeom prst="roundRect">
            <a:avLst>
              <a:gd name="adj" fmla="val 3023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  <a:alpha val="79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19050">
            <a:noFill/>
            <a:prstDash val="sysDot"/>
            <a:round/>
            <a:headEnd/>
            <a:tailEnd/>
          </a:ln>
        </p:spPr>
        <p:txBody>
          <a:bodyPr lIns="45720" rIns="4572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6200" y="1149668"/>
            <a:ext cx="8991600" cy="4751118"/>
          </a:xfrm>
          <a:prstGeom prst="roundRect">
            <a:avLst>
              <a:gd name="adj" fmla="val 3597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3505200" y="1071880"/>
            <a:ext cx="1506537" cy="263525"/>
          </a:xfrm>
          <a:prstGeom prst="roundRect">
            <a:avLst>
              <a:gd name="adj" fmla="val 12060"/>
            </a:avLst>
          </a:prstGeom>
          <a:solidFill>
            <a:srgbClr val="2C95DC"/>
          </a:solidFill>
          <a:ln w="12700">
            <a:solidFill>
              <a:srgbClr val="006BB4"/>
            </a:solidFill>
            <a:round/>
            <a:headEnd/>
            <a:tailEnd/>
          </a:ln>
        </p:spPr>
        <p:txBody>
          <a:bodyPr lIns="45720" r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Calibri" pitchFamily="34" charset="0"/>
              </a:rPr>
              <a:t>Cognizant Onsite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2667000" y="1157604"/>
            <a:ext cx="0" cy="4739959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762000" y="1044892"/>
            <a:ext cx="1506537" cy="323850"/>
          </a:xfrm>
          <a:prstGeom prst="roundRect">
            <a:avLst>
              <a:gd name="adj" fmla="val 12060"/>
            </a:avLst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</p:spPr>
        <p:txBody>
          <a:bodyPr lIns="45720" r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b="1" dirty="0" smtClean="0">
                <a:solidFill>
                  <a:schemeClr val="bg1"/>
                </a:solidFill>
                <a:latin typeface="Calibri" pitchFamily="34" charset="0"/>
              </a:rPr>
              <a:t>TMS/USA</a:t>
            </a:r>
            <a:endParaRPr lang="en-US" sz="12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760412" y="1813242"/>
            <a:ext cx="16779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 smtClean="0">
                <a:latin typeface="Arial" pitchFamily="34" charset="0"/>
                <a:cs typeface="Arial" pitchFamily="34" charset="0"/>
              </a:rPr>
              <a:t>National Technology Manager</a:t>
            </a:r>
            <a:endParaRPr lang="en-US" sz="105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39800" y="4369117"/>
            <a:ext cx="1219200" cy="4095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685800" y="4405630"/>
            <a:ext cx="1752600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 smtClean="0">
                <a:cs typeface="Arial" charset="0"/>
              </a:rPr>
              <a:t>SMEs</a:t>
            </a:r>
            <a:endParaRPr lang="en-US" sz="1000" b="1" dirty="0">
              <a:cs typeface="Arial" charset="0"/>
            </a:endParaRPr>
          </a:p>
        </p:txBody>
      </p:sp>
      <p:sp>
        <p:nvSpPr>
          <p:cNvPr id="17" name="Line 72"/>
          <p:cNvSpPr>
            <a:spLocks noChangeShapeType="1"/>
          </p:cNvSpPr>
          <p:nvPr/>
        </p:nvSpPr>
        <p:spPr bwMode="auto">
          <a:xfrm flipH="1">
            <a:off x="1500188" y="3313430"/>
            <a:ext cx="0" cy="366712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771525" y="2892742"/>
            <a:ext cx="13716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 smtClean="0">
                <a:latin typeface="Arial" pitchFamily="34" charset="0"/>
                <a:cs typeface="Arial" pitchFamily="34" charset="0"/>
              </a:rPr>
              <a:t>Technology Manager</a:t>
            </a:r>
            <a:endParaRPr lang="en-US" sz="105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Line 72"/>
          <p:cNvSpPr>
            <a:spLocks noChangeShapeType="1"/>
          </p:cNvSpPr>
          <p:nvPr/>
        </p:nvSpPr>
        <p:spPr bwMode="auto">
          <a:xfrm flipH="1">
            <a:off x="1500188" y="2192655"/>
            <a:ext cx="0" cy="365125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" name="Picture 19" descr="C:\Documents and Settings\164369\Desktop\peop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1438" y="1475105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C:\Documents and Settings\164369\Desktop\peop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1438" y="2573655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C:\Documents and Settings\164369\Desktop\gro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1750" y="3651567"/>
            <a:ext cx="4095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C:\Documents and Settings\164369\Desktop\gro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8775" y="3803967"/>
            <a:ext cx="4095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C:\Documents and Settings\164369\Desktop\gro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7900" y="3803967"/>
            <a:ext cx="4095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ounded Rectangle 24"/>
          <p:cNvSpPr/>
          <p:nvPr/>
        </p:nvSpPr>
        <p:spPr bwMode="auto">
          <a:xfrm>
            <a:off x="6144064" y="4869112"/>
            <a:ext cx="2742761" cy="733024"/>
          </a:xfrm>
          <a:prstGeom prst="roundRect">
            <a:avLst/>
          </a:prstGeom>
          <a:gradFill flip="none" rotWithShape="1">
            <a:gsLst>
              <a:gs pos="0">
                <a:srgbClr val="76AD49">
                  <a:tint val="66000"/>
                  <a:satMod val="160000"/>
                </a:srgbClr>
              </a:gs>
              <a:gs pos="50000">
                <a:srgbClr val="76AD49">
                  <a:tint val="44500"/>
                  <a:satMod val="160000"/>
                </a:srgbClr>
              </a:gs>
              <a:gs pos="100000">
                <a:srgbClr val="76AD49">
                  <a:tint val="23500"/>
                  <a:satMod val="160000"/>
                </a:srgbClr>
              </a:gs>
            </a:gsLst>
            <a:lin ang="8100000" scaled="1"/>
            <a:tileRect/>
          </a:gra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9826" y="4916580"/>
            <a:ext cx="631140" cy="596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9"/>
          <p:cNvSpPr>
            <a:spLocks noChangeArrowheads="1"/>
          </p:cNvSpPr>
          <p:nvPr/>
        </p:nvSpPr>
        <p:spPr bwMode="auto">
          <a:xfrm>
            <a:off x="6705600" y="1031875"/>
            <a:ext cx="1524000" cy="263525"/>
          </a:xfrm>
          <a:prstGeom prst="roundRect">
            <a:avLst>
              <a:gd name="adj" fmla="val 12060"/>
            </a:avLst>
          </a:prstGeom>
          <a:solidFill>
            <a:srgbClr val="76AD49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lIns="45720" r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Calibri" pitchFamily="34" charset="0"/>
              </a:rPr>
              <a:t>Cognizant Offshore</a:t>
            </a:r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 flipH="1" flipV="1">
            <a:off x="5791199" y="1143000"/>
            <a:ext cx="0" cy="4757786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6963508" y="5089005"/>
            <a:ext cx="1363384" cy="25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+mn-lt"/>
                <a:cs typeface="Arial" pitchFamily="34" charset="0"/>
              </a:rPr>
              <a:t>COE Experts </a:t>
            </a:r>
          </a:p>
        </p:txBody>
      </p:sp>
      <p:pic>
        <p:nvPicPr>
          <p:cNvPr id="30" name="Picture 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6540" y="1520994"/>
            <a:ext cx="260727" cy="23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46875" y="2441120"/>
            <a:ext cx="260727" cy="23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3325741" y="2644591"/>
            <a:ext cx="1779659" cy="27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smtClean="0">
                <a:solidFill>
                  <a:prstClr val="black"/>
                </a:solidFill>
                <a:cs typeface="Arial" pitchFamily="34" charset="0"/>
              </a:rPr>
              <a:t>AUTO</a:t>
            </a:r>
            <a:r>
              <a:rPr lang="en-US" sz="1000" kern="0" dirty="0" smtClean="0">
                <a:solidFill>
                  <a:prstClr val="black"/>
                </a:solidFill>
                <a:latin typeface="+mn-lt"/>
                <a:cs typeface="Arial" pitchFamily="34" charset="0"/>
              </a:rPr>
              <a:t> Vertical Manager</a:t>
            </a:r>
          </a:p>
        </p:txBody>
      </p:sp>
      <p:sp>
        <p:nvSpPr>
          <p:cNvPr id="34" name="Line 72"/>
          <p:cNvSpPr>
            <a:spLocks noChangeShapeType="1"/>
          </p:cNvSpPr>
          <p:nvPr/>
        </p:nvSpPr>
        <p:spPr bwMode="auto">
          <a:xfrm flipH="1">
            <a:off x="4063170" y="2924353"/>
            <a:ext cx="0" cy="235421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3130932" y="1752600"/>
            <a:ext cx="1822068" cy="30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smtClean="0">
                <a:solidFill>
                  <a:prstClr val="black"/>
                </a:solidFill>
                <a:latin typeface="+mn-lt"/>
                <a:cs typeface="Arial" pitchFamily="34" charset="0"/>
              </a:rPr>
              <a:t>Program Manager</a:t>
            </a:r>
          </a:p>
        </p:txBody>
      </p:sp>
      <p:sp>
        <p:nvSpPr>
          <p:cNvPr id="36" name="Line 72"/>
          <p:cNvSpPr>
            <a:spLocks noChangeShapeType="1"/>
          </p:cNvSpPr>
          <p:nvPr/>
        </p:nvSpPr>
        <p:spPr bwMode="auto">
          <a:xfrm flipH="1">
            <a:off x="4063170" y="2057400"/>
            <a:ext cx="0" cy="313349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 flipH="1" flipV="1">
            <a:off x="3130932" y="3229023"/>
            <a:ext cx="0" cy="431164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41" name="Line 72"/>
          <p:cNvSpPr>
            <a:spLocks noChangeShapeType="1"/>
          </p:cNvSpPr>
          <p:nvPr/>
        </p:nvSpPr>
        <p:spPr bwMode="auto">
          <a:xfrm>
            <a:off x="4063168" y="3251517"/>
            <a:ext cx="2" cy="1048758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44" name="Picture 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05999" y="3722810"/>
            <a:ext cx="260727" cy="23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43592" y="4342389"/>
            <a:ext cx="273675" cy="21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81375" y="3726021"/>
            <a:ext cx="260727" cy="23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7854" y="1447800"/>
            <a:ext cx="272996" cy="24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Line 72"/>
          <p:cNvSpPr>
            <a:spLocks noChangeShapeType="1"/>
          </p:cNvSpPr>
          <p:nvPr/>
        </p:nvSpPr>
        <p:spPr bwMode="auto">
          <a:xfrm flipH="1">
            <a:off x="7444352" y="2723950"/>
            <a:ext cx="0" cy="235421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3" name="Text Box 16"/>
          <p:cNvSpPr txBox="1">
            <a:spLocks noChangeArrowheads="1"/>
          </p:cNvSpPr>
          <p:nvPr/>
        </p:nvSpPr>
        <p:spPr bwMode="auto">
          <a:xfrm>
            <a:off x="6705600" y="2410707"/>
            <a:ext cx="1600200" cy="33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smtClean="0">
                <a:solidFill>
                  <a:prstClr val="black"/>
                </a:solidFill>
                <a:latin typeface="+mn-lt"/>
                <a:cs typeface="Arial" pitchFamily="34" charset="0"/>
              </a:rPr>
              <a:t>AUTO Vertical Manager</a:t>
            </a:r>
          </a:p>
        </p:txBody>
      </p:sp>
      <p:sp>
        <p:nvSpPr>
          <p:cNvPr id="54" name="Line 72"/>
          <p:cNvSpPr>
            <a:spLocks noChangeShapeType="1"/>
          </p:cNvSpPr>
          <p:nvPr/>
        </p:nvSpPr>
        <p:spPr bwMode="auto">
          <a:xfrm flipH="1">
            <a:off x="7444352" y="1937579"/>
            <a:ext cx="0" cy="235421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55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23468" y="3268372"/>
            <a:ext cx="272996" cy="24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ext Box 16"/>
          <p:cNvSpPr txBox="1">
            <a:spLocks noChangeArrowheads="1"/>
          </p:cNvSpPr>
          <p:nvPr/>
        </p:nvSpPr>
        <p:spPr bwMode="auto">
          <a:xfrm>
            <a:off x="6745558" y="1701204"/>
            <a:ext cx="1712642" cy="30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smtClean="0">
                <a:solidFill>
                  <a:prstClr val="black"/>
                </a:solidFill>
                <a:latin typeface="+mn-lt"/>
                <a:cs typeface="Arial" pitchFamily="34" charset="0"/>
              </a:rPr>
              <a:t>Delivery Manager</a:t>
            </a:r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 flipH="1">
            <a:off x="7439464" y="2728151"/>
            <a:ext cx="0" cy="235421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60" name="Elbow Connector 93"/>
          <p:cNvCxnSpPr>
            <a:cxnSpLocks noChangeShapeType="1"/>
          </p:cNvCxnSpPr>
          <p:nvPr/>
        </p:nvCxnSpPr>
        <p:spPr bwMode="auto">
          <a:xfrm flipV="1">
            <a:off x="6144064" y="2962301"/>
            <a:ext cx="2590800" cy="127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</p:cxnSp>
      <p:sp>
        <p:nvSpPr>
          <p:cNvPr id="61" name="Line 72"/>
          <p:cNvSpPr>
            <a:spLocks noChangeShapeType="1"/>
          </p:cNvSpPr>
          <p:nvPr/>
        </p:nvSpPr>
        <p:spPr bwMode="auto">
          <a:xfrm flipH="1">
            <a:off x="6144064" y="2963572"/>
            <a:ext cx="0" cy="235421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4" name="Line 72"/>
          <p:cNvSpPr>
            <a:spLocks noChangeShapeType="1"/>
          </p:cNvSpPr>
          <p:nvPr/>
        </p:nvSpPr>
        <p:spPr bwMode="auto">
          <a:xfrm flipH="1">
            <a:off x="8734864" y="2963572"/>
            <a:ext cx="0" cy="235421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67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14268" y="3254466"/>
            <a:ext cx="272996" cy="24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Line 72"/>
          <p:cNvSpPr>
            <a:spLocks noChangeShapeType="1"/>
          </p:cNvSpPr>
          <p:nvPr/>
        </p:nvSpPr>
        <p:spPr bwMode="auto">
          <a:xfrm flipH="1">
            <a:off x="7988103" y="2980222"/>
            <a:ext cx="0" cy="858391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74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53452" y="3878235"/>
            <a:ext cx="272996" cy="24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 dirty="0" smtClean="0">
                <a:latin typeface="Calibri" panose="020F0502020204030204" pitchFamily="34" charset="0"/>
              </a:rPr>
              <a:t>Team Structure </a:t>
            </a:r>
            <a:endParaRPr lang="en-IN" sz="2400" b="1" dirty="0">
              <a:latin typeface="Calibri" panose="020F0502020204030204" pitchFamily="34" charset="0"/>
            </a:endParaRPr>
          </a:p>
        </p:txBody>
      </p:sp>
      <p:pic>
        <p:nvPicPr>
          <p:cNvPr id="78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5843" y="2253964"/>
            <a:ext cx="272996" cy="24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3136174" y="3229023"/>
            <a:ext cx="1875565" cy="22494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8" name="Line 72"/>
          <p:cNvSpPr>
            <a:spLocks noChangeShapeType="1"/>
          </p:cNvSpPr>
          <p:nvPr/>
        </p:nvSpPr>
        <p:spPr bwMode="auto">
          <a:xfrm>
            <a:off x="5011737" y="3251516"/>
            <a:ext cx="2" cy="428626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641209" y="4027868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CBC Consultant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3378527" y="4607501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Development Lead</a:t>
            </a:r>
            <a:endParaRPr lang="en-US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4331102" y="4037329"/>
            <a:ext cx="1101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QA Consultant</a:t>
            </a:r>
            <a:endParaRPr lang="en-US" sz="1100" dirty="0"/>
          </a:p>
        </p:txBody>
      </p:sp>
      <p:sp>
        <p:nvSpPr>
          <p:cNvPr id="93" name="TextBox 92"/>
          <p:cNvSpPr txBox="1"/>
          <p:nvPr/>
        </p:nvSpPr>
        <p:spPr>
          <a:xfrm>
            <a:off x="5879243" y="3532604"/>
            <a:ext cx="10795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Development Lead</a:t>
            </a:r>
            <a:endParaRPr lang="en-US" sz="1100" dirty="0"/>
          </a:p>
        </p:txBody>
      </p:sp>
      <p:sp>
        <p:nvSpPr>
          <p:cNvPr id="94" name="TextBox 93"/>
          <p:cNvSpPr txBox="1"/>
          <p:nvPr/>
        </p:nvSpPr>
        <p:spPr>
          <a:xfrm>
            <a:off x="7631730" y="416947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QA Lead</a:t>
            </a:r>
            <a:endParaRPr 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8326892" y="3592005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PT Lead</a:t>
            </a:r>
            <a:endParaRPr lang="en-US" sz="1100" dirty="0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 flipH="1">
            <a:off x="6958791" y="2977874"/>
            <a:ext cx="0" cy="858391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63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24140" y="3875887"/>
            <a:ext cx="272996" cy="24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/>
          <p:cNvSpPr txBox="1"/>
          <p:nvPr/>
        </p:nvSpPr>
        <p:spPr>
          <a:xfrm>
            <a:off x="6391398" y="4167122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CBC Consultant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105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434600"/>
              </p:ext>
            </p:extLst>
          </p:nvPr>
        </p:nvGraphicFramePr>
        <p:xfrm>
          <a:off x="254503" y="790622"/>
          <a:ext cx="8436319" cy="5368166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674461"/>
                <a:gridCol w="1489488"/>
                <a:gridCol w="5272370"/>
              </a:tblGrid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Risks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Impact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baseline="0" dirty="0" smtClean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Mitigation Plan</a:t>
                      </a:r>
                      <a:endParaRPr lang="en-US" sz="1600" b="1" u="none" strike="noStrike" kern="1200" baseline="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22151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Non availability/ inordinate delays in access to </a:t>
                      </a:r>
                      <a:r>
                        <a:rPr lang="en-US" sz="150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TTMS SMEs </a:t>
                      </a:r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for discussions/query resolution/reviews during project timelines</a:t>
                      </a: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Impact on project cost, and schedule</a:t>
                      </a: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At end of Due Diligence, Cognizant will publish an revised SME calendar agreed with all concerned parties to ensure a planned </a:t>
                      </a:r>
                      <a:r>
                        <a:rPr lang="en-US" sz="150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approach.</a:t>
                      </a: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50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TTMS to </a:t>
                      </a:r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ensure that SMEs are available in line with the published </a:t>
                      </a:r>
                      <a:r>
                        <a:rPr lang="en-US" sz="150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timetable.</a:t>
                      </a: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</a:tr>
              <a:tr h="9697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ICL not being ready</a:t>
                      </a:r>
                      <a:r>
                        <a:rPr lang="en-US" sz="1500" baseline="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enough to provide quality data</a:t>
                      </a: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Might delay/increase</a:t>
                      </a:r>
                      <a:r>
                        <a:rPr lang="en-US" sz="1500" baseline="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the testing effort</a:t>
                      </a: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</a:tr>
              <a:tr h="9697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Changes in scope</a:t>
                      </a: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Impact on project cost, and schedule</a:t>
                      </a: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Changes </a:t>
                      </a:r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in scope of this project will follow established change management process </a:t>
                      </a:r>
                      <a:r>
                        <a:rPr lang="en-US" sz="1500" baseline="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 upon mutual consensus between TMS and Cognizant.</a:t>
                      </a: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</a:tr>
              <a:tr h="9697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Sign-off/Clarification turnaround</a:t>
                      </a: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Schedule &amp; Cost</a:t>
                      </a:r>
                      <a:endParaRPr lang="en-US" sz="15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in receiving response</a:t>
                      </a:r>
                      <a:r>
                        <a:rPr lang="en-US" sz="1500" baseline="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for  delivered artifacts or clarification may impact the project schedule and cost. In such cases the impact is handled through change management process..</a:t>
                      </a:r>
                      <a:endParaRPr lang="en-US" sz="1500" dirty="0" smtClean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305" marR="73025" marT="36407" marB="36407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 dirty="0" smtClean="0">
                <a:latin typeface="Calibri" panose="020F0502020204030204" pitchFamily="34" charset="0"/>
              </a:rPr>
              <a:t>Risks and Mitigation Plan</a:t>
            </a:r>
            <a:endParaRPr lang="en-IN" sz="2400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00674" y="3426498"/>
            <a:ext cx="3072856" cy="62012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be Updated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 dirty="0" smtClean="0">
                <a:latin typeface="Calibri" panose="020F0502020204030204" pitchFamily="34" charset="0"/>
              </a:rPr>
              <a:t>Commercial</a:t>
            </a:r>
            <a:endParaRPr lang="en-IN" sz="2400" b="1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Pricing </a:t>
            </a:r>
          </a:p>
          <a:p>
            <a:r>
              <a:rPr lang="en-IN" dirty="0" smtClean="0"/>
              <a:t>Duration </a:t>
            </a:r>
          </a:p>
          <a:p>
            <a:r>
              <a:rPr lang="en-IN" dirty="0" smtClean="0"/>
              <a:t>Staff load </a:t>
            </a:r>
          </a:p>
          <a:p>
            <a:r>
              <a:rPr lang="en-IN" dirty="0" smtClean="0"/>
              <a:t>Assumptions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 rot="19343245">
            <a:off x="1968818" y="3467336"/>
            <a:ext cx="5386586" cy="37882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Arumugam – to update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22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2646" y="308750"/>
            <a:ext cx="8459701" cy="60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 dirty="0" smtClean="0">
                <a:latin typeface="Calibri" panose="020F0502020204030204" pitchFamily="34" charset="0"/>
              </a:rPr>
              <a:t>As-Is System</a:t>
            </a:r>
            <a:endParaRPr lang="en-IN" sz="2400" b="1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820" y="927469"/>
            <a:ext cx="1776548" cy="37359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1924" y="1476105"/>
            <a:ext cx="1110343" cy="4572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1100" dirty="0" smtClean="0">
                <a:solidFill>
                  <a:prstClr val="black"/>
                </a:solidFill>
              </a:rPr>
              <a:t>NVS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1923" y="2481945"/>
            <a:ext cx="1110343" cy="86214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NPPS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1924" y="3801294"/>
            <a:ext cx="1110342" cy="53557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1100" dirty="0" smtClean="0">
                <a:solidFill>
                  <a:prstClr val="black"/>
                </a:solidFill>
              </a:rPr>
              <a:t>B2B / Carriers </a:t>
            </a:r>
            <a:r>
              <a:rPr lang="en-US" sz="1100" dirty="0">
                <a:solidFill>
                  <a:prstClr val="black"/>
                </a:solidFill>
              </a:rPr>
              <a:t>(Mainframe)</a:t>
            </a:r>
          </a:p>
        </p:txBody>
      </p:sp>
      <p:sp>
        <p:nvSpPr>
          <p:cNvPr id="12" name="Can 11"/>
          <p:cNvSpPr/>
          <p:nvPr/>
        </p:nvSpPr>
        <p:spPr>
          <a:xfrm>
            <a:off x="738050" y="4983480"/>
            <a:ext cx="1071154" cy="875212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Shipments Events DB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67745" y="927469"/>
            <a:ext cx="757646" cy="361841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ICE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9287" y="1293218"/>
            <a:ext cx="757646" cy="28738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WAS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42017" y="1626318"/>
            <a:ext cx="2076994" cy="165898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OTM</a:t>
            </a:r>
          </a:p>
        </p:txBody>
      </p:sp>
      <p:sp>
        <p:nvSpPr>
          <p:cNvPr id="16" name="Can 15"/>
          <p:cNvSpPr/>
          <p:nvPr/>
        </p:nvSpPr>
        <p:spPr>
          <a:xfrm>
            <a:off x="6844937" y="3631473"/>
            <a:ext cx="1071154" cy="875212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Business Data Model</a:t>
            </a:r>
          </a:p>
        </p:txBody>
      </p:sp>
      <p:sp>
        <p:nvSpPr>
          <p:cNvPr id="17" name="Rectangle 16"/>
          <p:cNvSpPr/>
          <p:nvPr/>
        </p:nvSpPr>
        <p:spPr>
          <a:xfrm rot="5400000">
            <a:off x="6364880" y="3607524"/>
            <a:ext cx="1325872" cy="37359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45910" y="4939935"/>
            <a:ext cx="1476103" cy="53557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Mainframe System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06933" y="5616621"/>
            <a:ext cx="1110342" cy="42059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Down Stream Applications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155368" y="1704705"/>
            <a:ext cx="1079981" cy="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749040" y="1978711"/>
            <a:ext cx="1046559" cy="1534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204459" y="2159710"/>
            <a:ext cx="1137558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06933" y="1863250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100" dirty="0">
                <a:solidFill>
                  <a:prstClr val="black"/>
                </a:solidFill>
              </a:rPr>
              <a:t>HTTP Post</a:t>
            </a:r>
          </a:p>
        </p:txBody>
      </p:sp>
      <p:cxnSp>
        <p:nvCxnSpPr>
          <p:cNvPr id="24" name="Straight Arrow Connector 23"/>
          <p:cNvCxnSpPr>
            <a:stCxn id="12" idx="0"/>
            <a:endCxn id="11" idx="2"/>
          </p:cNvCxnSpPr>
          <p:nvPr/>
        </p:nvCxnSpPr>
        <p:spPr>
          <a:xfrm flipH="1" flipV="1">
            <a:off x="1267095" y="4336871"/>
            <a:ext cx="6532" cy="865412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2"/>
            <a:endCxn id="16" idx="0"/>
          </p:cNvCxnSpPr>
          <p:nvPr/>
        </p:nvCxnSpPr>
        <p:spPr>
          <a:xfrm>
            <a:off x="7380514" y="3285302"/>
            <a:ext cx="0" cy="56497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  <a:endCxn id="18" idx="0"/>
          </p:cNvCxnSpPr>
          <p:nvPr/>
        </p:nvCxnSpPr>
        <p:spPr>
          <a:xfrm>
            <a:off x="7380514" y="4506685"/>
            <a:ext cx="3448" cy="43325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51"/>
          <p:cNvCxnSpPr>
            <a:stCxn id="18" idx="2"/>
            <a:endCxn id="19" idx="3"/>
          </p:cNvCxnSpPr>
          <p:nvPr/>
        </p:nvCxnSpPr>
        <p:spPr>
          <a:xfrm rot="5400000">
            <a:off x="6774916" y="5217872"/>
            <a:ext cx="351406" cy="86668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204459" y="3095904"/>
            <a:ext cx="1137558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63"/>
          <p:cNvCxnSpPr>
            <a:endCxn id="12" idx="4"/>
          </p:cNvCxnSpPr>
          <p:nvPr/>
        </p:nvCxnSpPr>
        <p:spPr>
          <a:xfrm rot="10800000" flipV="1">
            <a:off x="1809205" y="3428998"/>
            <a:ext cx="3042557" cy="1992087"/>
          </a:xfrm>
          <a:prstGeom prst="bentConnector3">
            <a:avLst>
              <a:gd name="adj1" fmla="val 1951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66"/>
          <p:cNvCxnSpPr>
            <a:stCxn id="12" idx="2"/>
            <a:endCxn id="9" idx="1"/>
          </p:cNvCxnSpPr>
          <p:nvPr/>
        </p:nvCxnSpPr>
        <p:spPr>
          <a:xfrm rot="10800000">
            <a:off x="711924" y="1704706"/>
            <a:ext cx="26126" cy="3716381"/>
          </a:xfrm>
          <a:prstGeom prst="bentConnector3">
            <a:avLst>
              <a:gd name="adj1" fmla="val 1874983"/>
            </a:avLst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6"/>
          <p:cNvCxnSpPr>
            <a:stCxn id="12" idx="2"/>
            <a:endCxn id="10" idx="1"/>
          </p:cNvCxnSpPr>
          <p:nvPr/>
        </p:nvCxnSpPr>
        <p:spPr>
          <a:xfrm rot="10800000">
            <a:off x="711924" y="2913018"/>
            <a:ext cx="26127" cy="2508068"/>
          </a:xfrm>
          <a:prstGeom prst="bentConnector3">
            <a:avLst>
              <a:gd name="adj1" fmla="val 1874911"/>
            </a:avLst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66"/>
          <p:cNvCxnSpPr>
            <a:stCxn id="12" idx="2"/>
            <a:endCxn id="11" idx="1"/>
          </p:cNvCxnSpPr>
          <p:nvPr/>
        </p:nvCxnSpPr>
        <p:spPr>
          <a:xfrm rot="10800000">
            <a:off x="711924" y="4069084"/>
            <a:ext cx="26126" cy="1352003"/>
          </a:xfrm>
          <a:prstGeom prst="bentConnector3">
            <a:avLst>
              <a:gd name="adj1" fmla="val 1874979"/>
            </a:avLst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lowchart: Multidocument 32"/>
          <p:cNvSpPr/>
          <p:nvPr/>
        </p:nvSpPr>
        <p:spPr>
          <a:xfrm rot="16200000">
            <a:off x="2685987" y="1937715"/>
            <a:ext cx="1802686" cy="513691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ESB Queues</a:t>
            </a:r>
          </a:p>
        </p:txBody>
      </p:sp>
      <p:sp>
        <p:nvSpPr>
          <p:cNvPr id="34" name="Flowchart: Multidocument 33"/>
          <p:cNvSpPr/>
          <p:nvPr/>
        </p:nvSpPr>
        <p:spPr>
          <a:xfrm rot="16200000">
            <a:off x="4488507" y="1911623"/>
            <a:ext cx="1110357" cy="496173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Inbound Queues</a:t>
            </a:r>
          </a:p>
        </p:txBody>
      </p:sp>
      <p:sp>
        <p:nvSpPr>
          <p:cNvPr id="35" name="Flowchart: Multidocument 34"/>
          <p:cNvSpPr/>
          <p:nvPr/>
        </p:nvSpPr>
        <p:spPr>
          <a:xfrm rot="16200000">
            <a:off x="4488507" y="3148256"/>
            <a:ext cx="1110357" cy="496173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Outbound Queues</a:t>
            </a:r>
          </a:p>
        </p:txBody>
      </p:sp>
      <p:sp>
        <p:nvSpPr>
          <p:cNvPr id="36" name="Flowchart: Multidocument 35"/>
          <p:cNvSpPr/>
          <p:nvPr/>
        </p:nvSpPr>
        <p:spPr>
          <a:xfrm>
            <a:off x="2695358" y="5616621"/>
            <a:ext cx="1946365" cy="496173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00" dirty="0" smtClean="0">
                <a:solidFill>
                  <a:prstClr val="black"/>
                </a:solidFill>
              </a:rPr>
              <a:t>VEHNVS.VESSELETA .PROCESS</a:t>
            </a:r>
            <a:endParaRPr lang="en-US" sz="1100" dirty="0">
              <a:solidFill>
                <a:prstClr val="black"/>
              </a:solidFill>
            </a:endParaRPr>
          </a:p>
        </p:txBody>
      </p:sp>
      <p:cxnSp>
        <p:nvCxnSpPr>
          <p:cNvPr id="37" name="Straight Arrow Connector 63"/>
          <p:cNvCxnSpPr>
            <a:stCxn id="35" idx="1"/>
            <a:endCxn id="36" idx="3"/>
          </p:cNvCxnSpPr>
          <p:nvPr/>
        </p:nvCxnSpPr>
        <p:spPr>
          <a:xfrm rot="5400000">
            <a:off x="3886112" y="4707133"/>
            <a:ext cx="1913187" cy="40196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lowchart: Internal Storage 38"/>
          <p:cNvSpPr/>
          <p:nvPr/>
        </p:nvSpPr>
        <p:spPr>
          <a:xfrm>
            <a:off x="8183880" y="3687810"/>
            <a:ext cx="901337" cy="762547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</a:rPr>
              <a:t>Hyperion Reports</a:t>
            </a:r>
          </a:p>
        </p:txBody>
      </p:sp>
      <p:cxnSp>
        <p:nvCxnSpPr>
          <p:cNvPr id="40" name="Straight Arrow Connector 66"/>
          <p:cNvCxnSpPr>
            <a:stCxn id="16" idx="4"/>
            <a:endCxn id="39" idx="1"/>
          </p:cNvCxnSpPr>
          <p:nvPr/>
        </p:nvCxnSpPr>
        <p:spPr>
          <a:xfrm>
            <a:off x="7916091" y="4069079"/>
            <a:ext cx="267789" cy="5"/>
          </a:xfrm>
          <a:prstGeom prst="bentConnector3">
            <a:avLst>
              <a:gd name="adj1" fmla="val 50000"/>
            </a:avLst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928097" y="774500"/>
            <a:ext cx="1137558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894895" y="1013158"/>
            <a:ext cx="1137558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122013" y="512890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Inbound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67510" y="1013158"/>
            <a:ext cx="8034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Outbound</a:t>
            </a:r>
          </a:p>
        </p:txBody>
      </p:sp>
    </p:spTree>
    <p:extLst>
      <p:ext uri="{BB962C8B-B14F-4D97-AF65-F5344CB8AC3E}">
        <p14:creationId xmlns:p14="http://schemas.microsoft.com/office/powerpoint/2010/main" val="207331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z="1100" smtClean="0">
                <a:latin typeface="Calibri" panose="020F0502020204030204" pitchFamily="34" charset="0"/>
              </a:rPr>
              <a:pPr/>
              <a:t>2</a:t>
            </a:fld>
            <a:endParaRPr lang="en-US" sz="1100">
              <a:latin typeface="Calibri" panose="020F0502020204030204" pitchFamily="34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37465" y="450238"/>
            <a:ext cx="8459701" cy="426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099C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Calibri" panose="020F0502020204030204" pitchFamily="34" charset="0"/>
              </a:rPr>
              <a:t>Agenda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37465" y="1086779"/>
          <a:ext cx="8633780" cy="4042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6251"/>
                <a:gridCol w="1437529"/>
              </a:tblGrid>
              <a:tr h="367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Engagement Objective and Scope</a:t>
                      </a:r>
                    </a:p>
                  </a:txBody>
                  <a:tcPr marL="72012" marR="72012" marT="33236" marB="3323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b="0" i="0" kern="1200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2012" marR="72012" marT="33236" marB="332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Our Understanding</a:t>
                      </a:r>
                    </a:p>
                  </a:txBody>
                  <a:tcPr marL="72012" marR="72012" marT="33236" marB="3323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2012" marR="72012" marT="33236" marB="332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Execution Approach</a:t>
                      </a:r>
                    </a:p>
                  </a:txBody>
                  <a:tcPr marL="72012" marR="72012" marT="33236" marB="3323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72012" marR="72012" marT="33236" marB="332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Assumptions</a:t>
                      </a:r>
                    </a:p>
                  </a:txBody>
                  <a:tcPr marL="72012" marR="72012" marT="33236" marB="3323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72012" marR="72012" marT="33236" marB="332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Proposed</a:t>
                      </a:r>
                      <a:r>
                        <a:rPr lang="en-US" sz="1400" b="0" i="0" kern="1200" baseline="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Technical Solution – REST EASY</a:t>
                      </a:r>
                      <a:endParaRPr lang="en-US" sz="1400" b="0" i="0" kern="1200" noProof="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2012" marR="72012" marT="33236" marB="3323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72012" marR="72012" marT="33236" marB="332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Alternate</a:t>
                      </a:r>
                      <a:r>
                        <a:rPr lang="en-US" sz="1400" b="0" i="0" kern="1200" baseline="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Technical Solution – Apache CXF</a:t>
                      </a:r>
                      <a:endParaRPr lang="en-US" sz="1400" b="0" i="0" kern="1200" noProof="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2012" marR="72012" marT="33236" marB="3323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72012" marR="72012" marT="33236" marB="332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Solution Comparison</a:t>
                      </a:r>
                    </a:p>
                  </a:txBody>
                  <a:tcPr marL="72012" marR="72012" marT="33236" marB="3323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72012" marR="72012" marT="33236" marB="332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Recommendations</a:t>
                      </a:r>
                    </a:p>
                  </a:txBody>
                  <a:tcPr marL="72012" marR="72012" marT="33236" marB="3323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72012" marR="72012" marT="33236" marB="332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Team</a:t>
                      </a:r>
                      <a:r>
                        <a:rPr lang="en-US" sz="1400" b="0" i="0" kern="1200" baseline="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Structure</a:t>
                      </a:r>
                      <a:endParaRPr lang="en-US" sz="1400" b="0" i="0" kern="1200" noProof="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2012" marR="72012" marT="33236" marB="3323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L="72012" marR="72012" marT="33236" marB="332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Risks</a:t>
                      </a:r>
                      <a:r>
                        <a:rPr lang="en-US" sz="1400" b="0" i="0" kern="1200" baseline="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Mitigation Plan</a:t>
                      </a:r>
                      <a:endParaRPr lang="en-US" sz="1400" b="0" i="0" kern="1200" noProof="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2012" marR="72012" marT="33236" marB="3323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L="72012" marR="72012" marT="33236" marB="332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Commercials</a:t>
                      </a:r>
                    </a:p>
                  </a:txBody>
                  <a:tcPr marL="72012" marR="72012" marT="33236" marB="3323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72012" marR="72012" marT="33236" marB="332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Calibri" panose="020F0502020204030204" pitchFamily="34" charset="0"/>
              </a:rPr>
              <a:t>Execution Approach and Deliverables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0650" y="1058086"/>
            <a:ext cx="8648892" cy="3489976"/>
            <a:chOff x="404426" y="1871260"/>
            <a:chExt cx="7575323" cy="1260803"/>
          </a:xfrm>
        </p:grpSpPr>
        <p:sp>
          <p:nvSpPr>
            <p:cNvPr id="5" name="Freeform 4"/>
            <p:cNvSpPr/>
            <p:nvPr/>
          </p:nvSpPr>
          <p:spPr>
            <a:xfrm rot="16200000">
              <a:off x="389763" y="1885925"/>
              <a:ext cx="1079994" cy="1050668"/>
            </a:xfrm>
            <a:custGeom>
              <a:avLst/>
              <a:gdLst>
                <a:gd name="connsiteX0" fmla="*/ 0 w 1050668"/>
                <a:gd name="connsiteY0" fmla="*/ 52533 h 1260802"/>
                <a:gd name="connsiteX1" fmla="*/ 52533 w 1050668"/>
                <a:gd name="connsiteY1" fmla="*/ 0 h 1260802"/>
                <a:gd name="connsiteX2" fmla="*/ 998135 w 1050668"/>
                <a:gd name="connsiteY2" fmla="*/ 0 h 1260802"/>
                <a:gd name="connsiteX3" fmla="*/ 1050668 w 1050668"/>
                <a:gd name="connsiteY3" fmla="*/ 52533 h 1260802"/>
                <a:gd name="connsiteX4" fmla="*/ 1050668 w 1050668"/>
                <a:gd name="connsiteY4" fmla="*/ 1208269 h 1260802"/>
                <a:gd name="connsiteX5" fmla="*/ 998135 w 1050668"/>
                <a:gd name="connsiteY5" fmla="*/ 1260802 h 1260802"/>
                <a:gd name="connsiteX6" fmla="*/ 52533 w 1050668"/>
                <a:gd name="connsiteY6" fmla="*/ 1260802 h 1260802"/>
                <a:gd name="connsiteX7" fmla="*/ 0 w 1050668"/>
                <a:gd name="connsiteY7" fmla="*/ 1208269 h 1260802"/>
                <a:gd name="connsiteX8" fmla="*/ 0 w 1050668"/>
                <a:gd name="connsiteY8" fmla="*/ 52533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668" h="1260802">
                  <a:moveTo>
                    <a:pt x="1006890" y="1"/>
                  </a:moveTo>
                  <a:cubicBezTo>
                    <a:pt x="1031068" y="1"/>
                    <a:pt x="1050668" y="28225"/>
                    <a:pt x="1050668" y="63040"/>
                  </a:cubicBezTo>
                  <a:lnTo>
                    <a:pt x="1050668" y="1197762"/>
                  </a:lnTo>
                  <a:cubicBezTo>
                    <a:pt x="1050668" y="1232577"/>
                    <a:pt x="1031068" y="1260801"/>
                    <a:pt x="1006890" y="1260801"/>
                  </a:cubicBezTo>
                  <a:lnTo>
                    <a:pt x="43778" y="1260801"/>
                  </a:lnTo>
                  <a:cubicBezTo>
                    <a:pt x="19600" y="1260801"/>
                    <a:pt x="0" y="1232577"/>
                    <a:pt x="0" y="1197762"/>
                  </a:cubicBezTo>
                  <a:lnTo>
                    <a:pt x="0" y="63040"/>
                  </a:lnTo>
                  <a:cubicBezTo>
                    <a:pt x="0" y="28225"/>
                    <a:pt x="19600" y="1"/>
                    <a:pt x="43778" y="1"/>
                  </a:cubicBezTo>
                  <a:lnTo>
                    <a:pt x="1006890" y="1"/>
                  </a:lnTo>
                  <a:close/>
                </a:path>
              </a:pathLst>
            </a:custGeom>
            <a:gradFill>
              <a:gsLst>
                <a:gs pos="0">
                  <a:srgbClr val="5E9EFF"/>
                </a:gs>
                <a:gs pos="5000">
                  <a:srgbClr val="85C2FF"/>
                </a:gs>
                <a:gs pos="100000">
                  <a:srgbClr val="C4D6EB"/>
                </a:gs>
                <a:gs pos="100000">
                  <a:srgbClr val="FFEBFA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944" tIns="24004" rIns="31114" bIns="840533" numCol="1" spcCol="1270" anchor="t" anchorCtr="0">
              <a:noAutofit/>
            </a:bodyPr>
            <a:lstStyle/>
            <a:p>
              <a:pPr algn="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 smtClean="0">
                  <a:solidFill>
                    <a:prstClr val="white"/>
                  </a:solidFill>
                </a:rPr>
                <a:t> </a:t>
              </a:r>
              <a:r>
                <a:rPr lang="en-US" sz="1200" b="1" dirty="0" smtClean="0">
                  <a:solidFill>
                    <a:srgbClr val="000000"/>
                  </a:solidFill>
                </a:rPr>
                <a:t>Elaboration</a:t>
              </a:r>
              <a:r>
                <a:rPr lang="en-US" sz="1200" b="1" dirty="0" smtClean="0">
                  <a:solidFill>
                    <a:prstClr val="white"/>
                  </a:solidFill>
                </a:rPr>
                <a:t>  </a:t>
              </a:r>
              <a:endParaRPr 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14560" y="1871261"/>
              <a:ext cx="782748" cy="1079992"/>
            </a:xfrm>
            <a:custGeom>
              <a:avLst/>
              <a:gdLst>
                <a:gd name="connsiteX0" fmla="*/ 0 w 782748"/>
                <a:gd name="connsiteY0" fmla="*/ 0 h 1260802"/>
                <a:gd name="connsiteX1" fmla="*/ 782748 w 782748"/>
                <a:gd name="connsiteY1" fmla="*/ 0 h 1260802"/>
                <a:gd name="connsiteX2" fmla="*/ 782748 w 782748"/>
                <a:gd name="connsiteY2" fmla="*/ 1260802 h 1260802"/>
                <a:gd name="connsiteX3" fmla="*/ 0 w 782748"/>
                <a:gd name="connsiteY3" fmla="*/ 1260802 h 1260802"/>
                <a:gd name="connsiteX4" fmla="*/ 0 w 782748"/>
                <a:gd name="connsiteY4" fmla="*/ 0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748" h="1260802">
                  <a:moveTo>
                    <a:pt x="0" y="0"/>
                  </a:moveTo>
                  <a:lnTo>
                    <a:pt x="782748" y="0"/>
                  </a:lnTo>
                  <a:lnTo>
                    <a:pt x="782748" y="1260802"/>
                  </a:lnTo>
                  <a:lnTo>
                    <a:pt x="0" y="126080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24003" rIns="0" bIns="0" numCol="1" spcCol="1270" anchor="t" anchorCtr="0">
              <a:noAutofit/>
            </a:bodyPr>
            <a:lstStyle/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TO BE Use Case Creation</a:t>
              </a:r>
              <a:endParaRPr lang="en-US" sz="1050" dirty="0">
                <a:solidFill>
                  <a:srgbClr val="002060"/>
                </a:solidFill>
              </a:endParaRP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POC for Technical Solutions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Test Strategy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SAD 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IDD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ASD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ADD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&lt;&lt;check with Testing Team&gt;&gt;</a:t>
              </a:r>
              <a:endParaRPr lang="en-US" sz="1050" dirty="0">
                <a:solidFill>
                  <a:srgbClr val="00206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16200000">
              <a:off x="1477205" y="1885925"/>
              <a:ext cx="1079996" cy="1050668"/>
            </a:xfrm>
            <a:custGeom>
              <a:avLst/>
              <a:gdLst>
                <a:gd name="connsiteX0" fmla="*/ 0 w 1050668"/>
                <a:gd name="connsiteY0" fmla="*/ 52533 h 1260802"/>
                <a:gd name="connsiteX1" fmla="*/ 52533 w 1050668"/>
                <a:gd name="connsiteY1" fmla="*/ 0 h 1260802"/>
                <a:gd name="connsiteX2" fmla="*/ 998135 w 1050668"/>
                <a:gd name="connsiteY2" fmla="*/ 0 h 1260802"/>
                <a:gd name="connsiteX3" fmla="*/ 1050668 w 1050668"/>
                <a:gd name="connsiteY3" fmla="*/ 52533 h 1260802"/>
                <a:gd name="connsiteX4" fmla="*/ 1050668 w 1050668"/>
                <a:gd name="connsiteY4" fmla="*/ 1208269 h 1260802"/>
                <a:gd name="connsiteX5" fmla="*/ 998135 w 1050668"/>
                <a:gd name="connsiteY5" fmla="*/ 1260802 h 1260802"/>
                <a:gd name="connsiteX6" fmla="*/ 52533 w 1050668"/>
                <a:gd name="connsiteY6" fmla="*/ 1260802 h 1260802"/>
                <a:gd name="connsiteX7" fmla="*/ 0 w 1050668"/>
                <a:gd name="connsiteY7" fmla="*/ 1208269 h 1260802"/>
                <a:gd name="connsiteX8" fmla="*/ 0 w 1050668"/>
                <a:gd name="connsiteY8" fmla="*/ 52533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668" h="1260802">
                  <a:moveTo>
                    <a:pt x="1006890" y="1"/>
                  </a:moveTo>
                  <a:cubicBezTo>
                    <a:pt x="1031068" y="1"/>
                    <a:pt x="1050668" y="28225"/>
                    <a:pt x="1050668" y="63040"/>
                  </a:cubicBezTo>
                  <a:lnTo>
                    <a:pt x="1050668" y="1197762"/>
                  </a:lnTo>
                  <a:cubicBezTo>
                    <a:pt x="1050668" y="1232577"/>
                    <a:pt x="1031068" y="1260801"/>
                    <a:pt x="1006890" y="1260801"/>
                  </a:cubicBezTo>
                  <a:lnTo>
                    <a:pt x="43778" y="1260801"/>
                  </a:lnTo>
                  <a:cubicBezTo>
                    <a:pt x="19600" y="1260801"/>
                    <a:pt x="0" y="1232577"/>
                    <a:pt x="0" y="1197762"/>
                  </a:cubicBezTo>
                  <a:lnTo>
                    <a:pt x="0" y="63040"/>
                  </a:lnTo>
                  <a:cubicBezTo>
                    <a:pt x="0" y="28225"/>
                    <a:pt x="19600" y="1"/>
                    <a:pt x="43778" y="1"/>
                  </a:cubicBezTo>
                  <a:lnTo>
                    <a:pt x="1006890" y="1"/>
                  </a:lnTo>
                  <a:close/>
                </a:path>
              </a:pathLst>
            </a:custGeom>
            <a:gradFill>
              <a:gsLst>
                <a:gs pos="0">
                  <a:srgbClr val="5E9EFF"/>
                </a:gs>
                <a:gs pos="5000">
                  <a:srgbClr val="85C2FF"/>
                </a:gs>
                <a:gs pos="100000">
                  <a:srgbClr val="C4D6EB"/>
                </a:gs>
                <a:gs pos="100000">
                  <a:srgbClr val="FFEBFA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944" tIns="24002" rIns="31114" bIns="840535" numCol="1" spcCol="1270" anchor="t" anchorCtr="0">
              <a:noAutofit/>
            </a:bodyPr>
            <a:lstStyle/>
            <a:p>
              <a:pPr algn="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Design &amp; Development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Flowchart: Extract 16"/>
            <p:cNvSpPr/>
            <p:nvPr/>
          </p:nvSpPr>
          <p:spPr>
            <a:xfrm rot="5400000">
              <a:off x="1383749" y="2636506"/>
              <a:ext cx="185142" cy="157600"/>
            </a:xfrm>
            <a:prstGeom prst="flowChartExtract">
              <a:avLst/>
            </a:prstGeom>
            <a:solidFill>
              <a:srgbClr val="00B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1702002" y="1871261"/>
              <a:ext cx="782748" cy="1079994"/>
            </a:xfrm>
            <a:custGeom>
              <a:avLst/>
              <a:gdLst>
                <a:gd name="connsiteX0" fmla="*/ 0 w 782748"/>
                <a:gd name="connsiteY0" fmla="*/ 0 h 1260802"/>
                <a:gd name="connsiteX1" fmla="*/ 782748 w 782748"/>
                <a:gd name="connsiteY1" fmla="*/ 0 h 1260802"/>
                <a:gd name="connsiteX2" fmla="*/ 782748 w 782748"/>
                <a:gd name="connsiteY2" fmla="*/ 1260802 h 1260802"/>
                <a:gd name="connsiteX3" fmla="*/ 0 w 782748"/>
                <a:gd name="connsiteY3" fmla="*/ 1260802 h 1260802"/>
                <a:gd name="connsiteX4" fmla="*/ 0 w 782748"/>
                <a:gd name="connsiteY4" fmla="*/ 0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748" h="1260802">
                  <a:moveTo>
                    <a:pt x="0" y="0"/>
                  </a:moveTo>
                  <a:lnTo>
                    <a:pt x="782748" y="0"/>
                  </a:lnTo>
                  <a:lnTo>
                    <a:pt x="782748" y="1260802"/>
                  </a:lnTo>
                  <a:lnTo>
                    <a:pt x="0" y="126080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24003" rIns="0" bIns="0" numCol="1" spcCol="1270" anchor="t" anchorCtr="0">
              <a:noAutofit/>
            </a:bodyPr>
            <a:lstStyle/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Develop </a:t>
              </a:r>
              <a:r>
                <a:rPr lang="en-US" sz="1050" dirty="0">
                  <a:solidFill>
                    <a:srgbClr val="002060"/>
                  </a:solidFill>
                </a:rPr>
                <a:t>Code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Perform UT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Junit, </a:t>
              </a:r>
              <a:r>
                <a:rPr lang="en-US" sz="1050" dirty="0" err="1" smtClean="0">
                  <a:solidFill>
                    <a:srgbClr val="002060"/>
                  </a:solidFill>
                </a:rPr>
                <a:t>Veracode</a:t>
              </a:r>
              <a:r>
                <a:rPr lang="en-US" sz="1050" dirty="0" smtClean="0">
                  <a:solidFill>
                    <a:srgbClr val="002060"/>
                  </a:solidFill>
                </a:rPr>
                <a:t> 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 </a:t>
              </a:r>
              <a:r>
                <a:rPr lang="en-US" sz="1050" dirty="0" smtClean="0">
                  <a:solidFill>
                    <a:srgbClr val="002060"/>
                  </a:solidFill>
                </a:rPr>
                <a:t>CAST Adoption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Toyota Build Farm for continuous integration and deployment</a:t>
              </a:r>
            </a:p>
          </p:txBody>
        </p:sp>
        <p:sp>
          <p:nvSpPr>
            <p:cNvPr id="22" name="Freeform 21"/>
            <p:cNvSpPr/>
            <p:nvPr/>
          </p:nvSpPr>
          <p:spPr>
            <a:xfrm rot="16200000">
              <a:off x="2564647" y="1885924"/>
              <a:ext cx="1079995" cy="1050668"/>
            </a:xfrm>
            <a:custGeom>
              <a:avLst/>
              <a:gdLst>
                <a:gd name="connsiteX0" fmla="*/ 0 w 1050668"/>
                <a:gd name="connsiteY0" fmla="*/ 52533 h 1260802"/>
                <a:gd name="connsiteX1" fmla="*/ 52533 w 1050668"/>
                <a:gd name="connsiteY1" fmla="*/ 0 h 1260802"/>
                <a:gd name="connsiteX2" fmla="*/ 998135 w 1050668"/>
                <a:gd name="connsiteY2" fmla="*/ 0 h 1260802"/>
                <a:gd name="connsiteX3" fmla="*/ 1050668 w 1050668"/>
                <a:gd name="connsiteY3" fmla="*/ 52533 h 1260802"/>
                <a:gd name="connsiteX4" fmla="*/ 1050668 w 1050668"/>
                <a:gd name="connsiteY4" fmla="*/ 1208269 h 1260802"/>
                <a:gd name="connsiteX5" fmla="*/ 998135 w 1050668"/>
                <a:gd name="connsiteY5" fmla="*/ 1260802 h 1260802"/>
                <a:gd name="connsiteX6" fmla="*/ 52533 w 1050668"/>
                <a:gd name="connsiteY6" fmla="*/ 1260802 h 1260802"/>
                <a:gd name="connsiteX7" fmla="*/ 0 w 1050668"/>
                <a:gd name="connsiteY7" fmla="*/ 1208269 h 1260802"/>
                <a:gd name="connsiteX8" fmla="*/ 0 w 1050668"/>
                <a:gd name="connsiteY8" fmla="*/ 52533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668" h="1260802">
                  <a:moveTo>
                    <a:pt x="1006890" y="1"/>
                  </a:moveTo>
                  <a:cubicBezTo>
                    <a:pt x="1031068" y="1"/>
                    <a:pt x="1050668" y="28225"/>
                    <a:pt x="1050668" y="63040"/>
                  </a:cubicBezTo>
                  <a:lnTo>
                    <a:pt x="1050668" y="1197762"/>
                  </a:lnTo>
                  <a:cubicBezTo>
                    <a:pt x="1050668" y="1232577"/>
                    <a:pt x="1031068" y="1260801"/>
                    <a:pt x="1006890" y="1260801"/>
                  </a:cubicBezTo>
                  <a:lnTo>
                    <a:pt x="43778" y="1260801"/>
                  </a:lnTo>
                  <a:cubicBezTo>
                    <a:pt x="19600" y="1260801"/>
                    <a:pt x="0" y="1232577"/>
                    <a:pt x="0" y="1197762"/>
                  </a:cubicBezTo>
                  <a:lnTo>
                    <a:pt x="0" y="63040"/>
                  </a:lnTo>
                  <a:cubicBezTo>
                    <a:pt x="0" y="28225"/>
                    <a:pt x="19600" y="1"/>
                    <a:pt x="43778" y="1"/>
                  </a:cubicBezTo>
                  <a:lnTo>
                    <a:pt x="1006890" y="1"/>
                  </a:lnTo>
                  <a:close/>
                </a:path>
              </a:pathLst>
            </a:custGeom>
            <a:gradFill>
              <a:gsLst>
                <a:gs pos="0">
                  <a:srgbClr val="5E9EFF"/>
                </a:gs>
                <a:gs pos="5000">
                  <a:srgbClr val="85C2FF"/>
                </a:gs>
                <a:gs pos="100000">
                  <a:srgbClr val="C4D6EB"/>
                </a:gs>
                <a:gs pos="100000">
                  <a:srgbClr val="FFEBFA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944" tIns="24004" rIns="31115" bIns="840533" numCol="1" spcCol="1270" anchor="t" anchorCtr="0">
              <a:noAutofit/>
            </a:bodyPr>
            <a:lstStyle/>
            <a:p>
              <a:pPr algn="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System Testing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" name="Flowchart: Extract 23"/>
            <p:cNvSpPr/>
            <p:nvPr/>
          </p:nvSpPr>
          <p:spPr>
            <a:xfrm rot="5400000">
              <a:off x="2471191" y="2636506"/>
              <a:ext cx="185142" cy="157600"/>
            </a:xfrm>
            <a:prstGeom prst="flowChartExtract">
              <a:avLst/>
            </a:prstGeom>
            <a:solidFill>
              <a:srgbClr val="00B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2789445" y="1871261"/>
              <a:ext cx="782748" cy="1260802"/>
            </a:xfrm>
            <a:custGeom>
              <a:avLst/>
              <a:gdLst>
                <a:gd name="connsiteX0" fmla="*/ 0 w 782748"/>
                <a:gd name="connsiteY0" fmla="*/ 0 h 1260802"/>
                <a:gd name="connsiteX1" fmla="*/ 782748 w 782748"/>
                <a:gd name="connsiteY1" fmla="*/ 0 h 1260802"/>
                <a:gd name="connsiteX2" fmla="*/ 782748 w 782748"/>
                <a:gd name="connsiteY2" fmla="*/ 1260802 h 1260802"/>
                <a:gd name="connsiteX3" fmla="*/ 0 w 782748"/>
                <a:gd name="connsiteY3" fmla="*/ 1260802 h 1260802"/>
                <a:gd name="connsiteX4" fmla="*/ 0 w 782748"/>
                <a:gd name="connsiteY4" fmla="*/ 0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748" h="1260802">
                  <a:moveTo>
                    <a:pt x="0" y="0"/>
                  </a:moveTo>
                  <a:lnTo>
                    <a:pt x="782748" y="0"/>
                  </a:lnTo>
                  <a:lnTo>
                    <a:pt x="782748" y="1260802"/>
                  </a:lnTo>
                  <a:lnTo>
                    <a:pt x="0" y="126080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24003" rIns="0" bIns="0" numCol="1" spcCol="1270" anchor="t" anchorCtr="0">
              <a:noAutofit/>
            </a:bodyPr>
            <a:lstStyle/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Parallel Testing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Functional </a:t>
              </a:r>
              <a:r>
                <a:rPr lang="en-US" sz="1050" dirty="0" smtClean="0">
                  <a:solidFill>
                    <a:srgbClr val="002060"/>
                  </a:solidFill>
                </a:rPr>
                <a:t>Testing</a:t>
              </a:r>
              <a:endParaRPr lang="en-US" sz="1050" dirty="0">
                <a:solidFill>
                  <a:srgbClr val="002060"/>
                </a:solidFill>
              </a:endParaRP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Automation</a:t>
              </a:r>
              <a:endParaRPr lang="en-US" sz="1050" dirty="0">
                <a:solidFill>
                  <a:srgbClr val="002060"/>
                </a:solidFill>
              </a:endParaRP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TTMS </a:t>
              </a:r>
              <a:r>
                <a:rPr lang="en-US" sz="1050" dirty="0">
                  <a:solidFill>
                    <a:srgbClr val="002060"/>
                  </a:solidFill>
                </a:rPr>
                <a:t>Regression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UAT Instruction</a:t>
              </a:r>
            </a:p>
          </p:txBody>
        </p:sp>
        <p:sp>
          <p:nvSpPr>
            <p:cNvPr id="26" name="Freeform 25"/>
            <p:cNvSpPr/>
            <p:nvPr/>
          </p:nvSpPr>
          <p:spPr>
            <a:xfrm rot="16200000">
              <a:off x="3652090" y="1885923"/>
              <a:ext cx="1079994" cy="1050669"/>
            </a:xfrm>
            <a:custGeom>
              <a:avLst/>
              <a:gdLst>
                <a:gd name="connsiteX0" fmla="*/ 0 w 1050668"/>
                <a:gd name="connsiteY0" fmla="*/ 52533 h 1260802"/>
                <a:gd name="connsiteX1" fmla="*/ 52533 w 1050668"/>
                <a:gd name="connsiteY1" fmla="*/ 0 h 1260802"/>
                <a:gd name="connsiteX2" fmla="*/ 998135 w 1050668"/>
                <a:gd name="connsiteY2" fmla="*/ 0 h 1260802"/>
                <a:gd name="connsiteX3" fmla="*/ 1050668 w 1050668"/>
                <a:gd name="connsiteY3" fmla="*/ 52533 h 1260802"/>
                <a:gd name="connsiteX4" fmla="*/ 1050668 w 1050668"/>
                <a:gd name="connsiteY4" fmla="*/ 1208269 h 1260802"/>
                <a:gd name="connsiteX5" fmla="*/ 998135 w 1050668"/>
                <a:gd name="connsiteY5" fmla="*/ 1260802 h 1260802"/>
                <a:gd name="connsiteX6" fmla="*/ 52533 w 1050668"/>
                <a:gd name="connsiteY6" fmla="*/ 1260802 h 1260802"/>
                <a:gd name="connsiteX7" fmla="*/ 0 w 1050668"/>
                <a:gd name="connsiteY7" fmla="*/ 1208269 h 1260802"/>
                <a:gd name="connsiteX8" fmla="*/ 0 w 1050668"/>
                <a:gd name="connsiteY8" fmla="*/ 52533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668" h="1260802">
                  <a:moveTo>
                    <a:pt x="1006890" y="1"/>
                  </a:moveTo>
                  <a:cubicBezTo>
                    <a:pt x="1031068" y="1"/>
                    <a:pt x="1050668" y="28225"/>
                    <a:pt x="1050668" y="63040"/>
                  </a:cubicBezTo>
                  <a:lnTo>
                    <a:pt x="1050668" y="1197762"/>
                  </a:lnTo>
                  <a:cubicBezTo>
                    <a:pt x="1050668" y="1232577"/>
                    <a:pt x="1031068" y="1260801"/>
                    <a:pt x="1006890" y="1260801"/>
                  </a:cubicBezTo>
                  <a:lnTo>
                    <a:pt x="43778" y="1260801"/>
                  </a:lnTo>
                  <a:cubicBezTo>
                    <a:pt x="19600" y="1260801"/>
                    <a:pt x="0" y="1232577"/>
                    <a:pt x="0" y="1197762"/>
                  </a:cubicBezTo>
                  <a:lnTo>
                    <a:pt x="0" y="63040"/>
                  </a:lnTo>
                  <a:cubicBezTo>
                    <a:pt x="0" y="28225"/>
                    <a:pt x="19600" y="1"/>
                    <a:pt x="43778" y="1"/>
                  </a:cubicBezTo>
                  <a:lnTo>
                    <a:pt x="1006890" y="1"/>
                  </a:lnTo>
                  <a:close/>
                </a:path>
              </a:pathLst>
            </a:custGeom>
            <a:gradFill>
              <a:gsLst>
                <a:gs pos="0">
                  <a:srgbClr val="5E9EFF"/>
                </a:gs>
                <a:gs pos="5000">
                  <a:srgbClr val="85C2FF"/>
                </a:gs>
                <a:gs pos="100000">
                  <a:srgbClr val="C4D6EB"/>
                </a:gs>
                <a:gs pos="100000">
                  <a:srgbClr val="FFEBFA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944" tIns="24004" rIns="31115" bIns="840534" numCol="1" spcCol="1270" anchor="t" anchorCtr="0">
              <a:noAutofit/>
            </a:bodyPr>
            <a:lstStyle/>
            <a:p>
              <a:pPr algn="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Performance Testing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" name="Flowchart: Extract 26"/>
            <p:cNvSpPr/>
            <p:nvPr/>
          </p:nvSpPr>
          <p:spPr>
            <a:xfrm rot="5400000">
              <a:off x="3558633" y="2636506"/>
              <a:ext cx="185142" cy="157600"/>
            </a:xfrm>
            <a:prstGeom prst="flowChartExtract">
              <a:avLst/>
            </a:prstGeom>
            <a:solidFill>
              <a:srgbClr val="00B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3876887" y="1871261"/>
              <a:ext cx="782748" cy="1260802"/>
            </a:xfrm>
            <a:custGeom>
              <a:avLst/>
              <a:gdLst>
                <a:gd name="connsiteX0" fmla="*/ 0 w 782748"/>
                <a:gd name="connsiteY0" fmla="*/ 0 h 1260802"/>
                <a:gd name="connsiteX1" fmla="*/ 782748 w 782748"/>
                <a:gd name="connsiteY1" fmla="*/ 0 h 1260802"/>
                <a:gd name="connsiteX2" fmla="*/ 782748 w 782748"/>
                <a:gd name="connsiteY2" fmla="*/ 1260802 h 1260802"/>
                <a:gd name="connsiteX3" fmla="*/ 0 w 782748"/>
                <a:gd name="connsiteY3" fmla="*/ 1260802 h 1260802"/>
                <a:gd name="connsiteX4" fmla="*/ 0 w 782748"/>
                <a:gd name="connsiteY4" fmla="*/ 0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748" h="1260802">
                  <a:moveTo>
                    <a:pt x="0" y="0"/>
                  </a:moveTo>
                  <a:lnTo>
                    <a:pt x="782748" y="0"/>
                  </a:lnTo>
                  <a:lnTo>
                    <a:pt x="782748" y="1260802"/>
                  </a:lnTo>
                  <a:lnTo>
                    <a:pt x="0" y="126080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24003" rIns="0" bIns="0" numCol="1" spcCol="1270" anchor="t" anchorCtr="0">
              <a:noAutofit/>
            </a:bodyPr>
            <a:lstStyle/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Test </a:t>
              </a:r>
              <a:r>
                <a:rPr lang="en-US" sz="1050" dirty="0">
                  <a:solidFill>
                    <a:srgbClr val="002060"/>
                  </a:solidFill>
                </a:rPr>
                <a:t>Scripting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Test Execution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Analysis of Performance statistics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rgbClr val="002060"/>
                  </a:solidFill>
                </a:rPr>
                <a:t>Report presentation</a:t>
              </a:r>
              <a:endParaRPr lang="en-US" sz="1050" dirty="0">
                <a:solidFill>
                  <a:srgbClr val="002060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6200000">
              <a:off x="4739533" y="1885922"/>
              <a:ext cx="1079994" cy="1050669"/>
            </a:xfrm>
            <a:custGeom>
              <a:avLst/>
              <a:gdLst>
                <a:gd name="connsiteX0" fmla="*/ 0 w 1050668"/>
                <a:gd name="connsiteY0" fmla="*/ 52533 h 1260802"/>
                <a:gd name="connsiteX1" fmla="*/ 52533 w 1050668"/>
                <a:gd name="connsiteY1" fmla="*/ 0 h 1260802"/>
                <a:gd name="connsiteX2" fmla="*/ 998135 w 1050668"/>
                <a:gd name="connsiteY2" fmla="*/ 0 h 1260802"/>
                <a:gd name="connsiteX3" fmla="*/ 1050668 w 1050668"/>
                <a:gd name="connsiteY3" fmla="*/ 52533 h 1260802"/>
                <a:gd name="connsiteX4" fmla="*/ 1050668 w 1050668"/>
                <a:gd name="connsiteY4" fmla="*/ 1208269 h 1260802"/>
                <a:gd name="connsiteX5" fmla="*/ 998135 w 1050668"/>
                <a:gd name="connsiteY5" fmla="*/ 1260802 h 1260802"/>
                <a:gd name="connsiteX6" fmla="*/ 52533 w 1050668"/>
                <a:gd name="connsiteY6" fmla="*/ 1260802 h 1260802"/>
                <a:gd name="connsiteX7" fmla="*/ 0 w 1050668"/>
                <a:gd name="connsiteY7" fmla="*/ 1208269 h 1260802"/>
                <a:gd name="connsiteX8" fmla="*/ 0 w 1050668"/>
                <a:gd name="connsiteY8" fmla="*/ 52533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668" h="1260802">
                  <a:moveTo>
                    <a:pt x="1006890" y="1"/>
                  </a:moveTo>
                  <a:cubicBezTo>
                    <a:pt x="1031068" y="1"/>
                    <a:pt x="1050668" y="28225"/>
                    <a:pt x="1050668" y="63040"/>
                  </a:cubicBezTo>
                  <a:lnTo>
                    <a:pt x="1050668" y="1197762"/>
                  </a:lnTo>
                  <a:cubicBezTo>
                    <a:pt x="1050668" y="1232577"/>
                    <a:pt x="1031068" y="1260801"/>
                    <a:pt x="1006890" y="1260801"/>
                  </a:cubicBezTo>
                  <a:lnTo>
                    <a:pt x="43778" y="1260801"/>
                  </a:lnTo>
                  <a:cubicBezTo>
                    <a:pt x="19600" y="1260801"/>
                    <a:pt x="0" y="1232577"/>
                    <a:pt x="0" y="1197762"/>
                  </a:cubicBezTo>
                  <a:lnTo>
                    <a:pt x="0" y="63040"/>
                  </a:lnTo>
                  <a:cubicBezTo>
                    <a:pt x="0" y="28225"/>
                    <a:pt x="19600" y="1"/>
                    <a:pt x="43778" y="1"/>
                  </a:cubicBezTo>
                  <a:lnTo>
                    <a:pt x="1006890" y="1"/>
                  </a:lnTo>
                  <a:close/>
                </a:path>
              </a:pathLst>
            </a:custGeom>
            <a:gradFill>
              <a:gsLst>
                <a:gs pos="0">
                  <a:srgbClr val="5E9EFF"/>
                </a:gs>
                <a:gs pos="5000">
                  <a:srgbClr val="85C2FF"/>
                </a:gs>
                <a:gs pos="100000">
                  <a:srgbClr val="C4D6EB"/>
                </a:gs>
                <a:gs pos="100000">
                  <a:srgbClr val="FFEBFA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943" tIns="24003" rIns="31115" bIns="840535" numCol="1" spcCol="1270" anchor="t" anchorCtr="0">
              <a:noAutofit/>
            </a:bodyPr>
            <a:lstStyle/>
            <a:p>
              <a:pPr algn="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User Acceptance/ Parallel Validation 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1" name="Flowchart: Extract 30"/>
            <p:cNvSpPr/>
            <p:nvPr/>
          </p:nvSpPr>
          <p:spPr>
            <a:xfrm rot="5400000">
              <a:off x="4646076" y="2636506"/>
              <a:ext cx="185142" cy="157600"/>
            </a:xfrm>
            <a:prstGeom prst="flowChartExtract">
              <a:avLst/>
            </a:prstGeom>
            <a:solidFill>
              <a:srgbClr val="00B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4964329" y="1871261"/>
              <a:ext cx="782748" cy="1260802"/>
            </a:xfrm>
            <a:custGeom>
              <a:avLst/>
              <a:gdLst>
                <a:gd name="connsiteX0" fmla="*/ 0 w 782748"/>
                <a:gd name="connsiteY0" fmla="*/ 0 h 1260802"/>
                <a:gd name="connsiteX1" fmla="*/ 782748 w 782748"/>
                <a:gd name="connsiteY1" fmla="*/ 0 h 1260802"/>
                <a:gd name="connsiteX2" fmla="*/ 782748 w 782748"/>
                <a:gd name="connsiteY2" fmla="*/ 1260802 h 1260802"/>
                <a:gd name="connsiteX3" fmla="*/ 0 w 782748"/>
                <a:gd name="connsiteY3" fmla="*/ 1260802 h 1260802"/>
                <a:gd name="connsiteX4" fmla="*/ 0 w 782748"/>
                <a:gd name="connsiteY4" fmla="*/ 0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748" h="1260802">
                  <a:moveTo>
                    <a:pt x="0" y="0"/>
                  </a:moveTo>
                  <a:lnTo>
                    <a:pt x="782748" y="0"/>
                  </a:lnTo>
                  <a:lnTo>
                    <a:pt x="782748" y="1260802"/>
                  </a:lnTo>
                  <a:lnTo>
                    <a:pt x="0" y="126080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24003" rIns="0" bIns="0" numCol="1" spcCol="1270" anchor="t" anchorCtr="0">
              <a:noAutofit/>
            </a:bodyPr>
            <a:lstStyle/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UAT Support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Defect Triaging and fixing</a:t>
              </a:r>
            </a:p>
          </p:txBody>
        </p:sp>
        <p:sp>
          <p:nvSpPr>
            <p:cNvPr id="33" name="Freeform 32"/>
            <p:cNvSpPr/>
            <p:nvPr/>
          </p:nvSpPr>
          <p:spPr>
            <a:xfrm rot="16200000">
              <a:off x="5826975" y="1885922"/>
              <a:ext cx="1079994" cy="1050669"/>
            </a:xfrm>
            <a:custGeom>
              <a:avLst/>
              <a:gdLst>
                <a:gd name="connsiteX0" fmla="*/ 0 w 1050668"/>
                <a:gd name="connsiteY0" fmla="*/ 52533 h 1260802"/>
                <a:gd name="connsiteX1" fmla="*/ 52533 w 1050668"/>
                <a:gd name="connsiteY1" fmla="*/ 0 h 1260802"/>
                <a:gd name="connsiteX2" fmla="*/ 998135 w 1050668"/>
                <a:gd name="connsiteY2" fmla="*/ 0 h 1260802"/>
                <a:gd name="connsiteX3" fmla="*/ 1050668 w 1050668"/>
                <a:gd name="connsiteY3" fmla="*/ 52533 h 1260802"/>
                <a:gd name="connsiteX4" fmla="*/ 1050668 w 1050668"/>
                <a:gd name="connsiteY4" fmla="*/ 1208269 h 1260802"/>
                <a:gd name="connsiteX5" fmla="*/ 998135 w 1050668"/>
                <a:gd name="connsiteY5" fmla="*/ 1260802 h 1260802"/>
                <a:gd name="connsiteX6" fmla="*/ 52533 w 1050668"/>
                <a:gd name="connsiteY6" fmla="*/ 1260802 h 1260802"/>
                <a:gd name="connsiteX7" fmla="*/ 0 w 1050668"/>
                <a:gd name="connsiteY7" fmla="*/ 1208269 h 1260802"/>
                <a:gd name="connsiteX8" fmla="*/ 0 w 1050668"/>
                <a:gd name="connsiteY8" fmla="*/ 52533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668" h="1260802">
                  <a:moveTo>
                    <a:pt x="1006890" y="1"/>
                  </a:moveTo>
                  <a:cubicBezTo>
                    <a:pt x="1031068" y="1"/>
                    <a:pt x="1050668" y="28225"/>
                    <a:pt x="1050668" y="63040"/>
                  </a:cubicBezTo>
                  <a:lnTo>
                    <a:pt x="1050668" y="1197762"/>
                  </a:lnTo>
                  <a:cubicBezTo>
                    <a:pt x="1050668" y="1232577"/>
                    <a:pt x="1031068" y="1260801"/>
                    <a:pt x="1006890" y="1260801"/>
                  </a:cubicBezTo>
                  <a:lnTo>
                    <a:pt x="43778" y="1260801"/>
                  </a:lnTo>
                  <a:cubicBezTo>
                    <a:pt x="19600" y="1260801"/>
                    <a:pt x="0" y="1232577"/>
                    <a:pt x="0" y="1197762"/>
                  </a:cubicBezTo>
                  <a:lnTo>
                    <a:pt x="0" y="63040"/>
                  </a:lnTo>
                  <a:cubicBezTo>
                    <a:pt x="0" y="28225"/>
                    <a:pt x="19600" y="1"/>
                    <a:pt x="43778" y="1"/>
                  </a:cubicBezTo>
                  <a:lnTo>
                    <a:pt x="1006890" y="1"/>
                  </a:lnTo>
                  <a:close/>
                </a:path>
              </a:pathLst>
            </a:custGeom>
            <a:gradFill>
              <a:gsLst>
                <a:gs pos="0">
                  <a:srgbClr val="5E9EFF"/>
                </a:gs>
                <a:gs pos="5000">
                  <a:srgbClr val="85C2FF"/>
                </a:gs>
                <a:gs pos="100000">
                  <a:srgbClr val="C4D6EB"/>
                </a:gs>
                <a:gs pos="100000">
                  <a:srgbClr val="FFEBFA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943" tIns="24002" rIns="31115" bIns="840536" numCol="1" spcCol="1270" anchor="t" anchorCtr="0">
              <a:noAutofit/>
            </a:bodyPr>
            <a:lstStyle/>
            <a:p>
              <a:pPr algn="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Go-Live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7" name="Flowchart: Extract 36"/>
            <p:cNvSpPr/>
            <p:nvPr/>
          </p:nvSpPr>
          <p:spPr>
            <a:xfrm rot="5400000">
              <a:off x="5733518" y="2636506"/>
              <a:ext cx="185142" cy="157600"/>
            </a:xfrm>
            <a:prstGeom prst="flowChartExtract">
              <a:avLst/>
            </a:prstGeom>
            <a:solidFill>
              <a:srgbClr val="00B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reeform 37"/>
            <p:cNvSpPr/>
            <p:nvPr/>
          </p:nvSpPr>
          <p:spPr>
            <a:xfrm>
              <a:off x="6051771" y="1871261"/>
              <a:ext cx="782748" cy="1260802"/>
            </a:xfrm>
            <a:custGeom>
              <a:avLst/>
              <a:gdLst>
                <a:gd name="connsiteX0" fmla="*/ 0 w 782748"/>
                <a:gd name="connsiteY0" fmla="*/ 0 h 1260802"/>
                <a:gd name="connsiteX1" fmla="*/ 782748 w 782748"/>
                <a:gd name="connsiteY1" fmla="*/ 0 h 1260802"/>
                <a:gd name="connsiteX2" fmla="*/ 782748 w 782748"/>
                <a:gd name="connsiteY2" fmla="*/ 1260802 h 1260802"/>
                <a:gd name="connsiteX3" fmla="*/ 0 w 782748"/>
                <a:gd name="connsiteY3" fmla="*/ 1260802 h 1260802"/>
                <a:gd name="connsiteX4" fmla="*/ 0 w 782748"/>
                <a:gd name="connsiteY4" fmla="*/ 0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748" h="1260802">
                  <a:moveTo>
                    <a:pt x="0" y="0"/>
                  </a:moveTo>
                  <a:lnTo>
                    <a:pt x="782748" y="0"/>
                  </a:lnTo>
                  <a:lnTo>
                    <a:pt x="782748" y="1260802"/>
                  </a:lnTo>
                  <a:lnTo>
                    <a:pt x="0" y="126080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24003" rIns="0" bIns="0" numCol="1" spcCol="1270" anchor="t" anchorCtr="0">
              <a:noAutofit/>
            </a:bodyPr>
            <a:lstStyle/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Deployment Plan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Deployment documentation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Perform deployment in production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Sanity Testing</a:t>
              </a:r>
            </a:p>
          </p:txBody>
        </p:sp>
        <p:sp>
          <p:nvSpPr>
            <p:cNvPr id="39" name="Freeform 38"/>
            <p:cNvSpPr/>
            <p:nvPr/>
          </p:nvSpPr>
          <p:spPr>
            <a:xfrm rot="16200000">
              <a:off x="6914418" y="1885922"/>
              <a:ext cx="1079994" cy="1050669"/>
            </a:xfrm>
            <a:custGeom>
              <a:avLst/>
              <a:gdLst>
                <a:gd name="connsiteX0" fmla="*/ 0 w 1050668"/>
                <a:gd name="connsiteY0" fmla="*/ 52533 h 1260802"/>
                <a:gd name="connsiteX1" fmla="*/ 52533 w 1050668"/>
                <a:gd name="connsiteY1" fmla="*/ 0 h 1260802"/>
                <a:gd name="connsiteX2" fmla="*/ 998135 w 1050668"/>
                <a:gd name="connsiteY2" fmla="*/ 0 h 1260802"/>
                <a:gd name="connsiteX3" fmla="*/ 1050668 w 1050668"/>
                <a:gd name="connsiteY3" fmla="*/ 52533 h 1260802"/>
                <a:gd name="connsiteX4" fmla="*/ 1050668 w 1050668"/>
                <a:gd name="connsiteY4" fmla="*/ 1208269 h 1260802"/>
                <a:gd name="connsiteX5" fmla="*/ 998135 w 1050668"/>
                <a:gd name="connsiteY5" fmla="*/ 1260802 h 1260802"/>
                <a:gd name="connsiteX6" fmla="*/ 52533 w 1050668"/>
                <a:gd name="connsiteY6" fmla="*/ 1260802 h 1260802"/>
                <a:gd name="connsiteX7" fmla="*/ 0 w 1050668"/>
                <a:gd name="connsiteY7" fmla="*/ 1208269 h 1260802"/>
                <a:gd name="connsiteX8" fmla="*/ 0 w 1050668"/>
                <a:gd name="connsiteY8" fmla="*/ 52533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668" h="1260802">
                  <a:moveTo>
                    <a:pt x="1006890" y="1"/>
                  </a:moveTo>
                  <a:cubicBezTo>
                    <a:pt x="1031068" y="1"/>
                    <a:pt x="1050668" y="28225"/>
                    <a:pt x="1050668" y="63040"/>
                  </a:cubicBezTo>
                  <a:lnTo>
                    <a:pt x="1050668" y="1197762"/>
                  </a:lnTo>
                  <a:cubicBezTo>
                    <a:pt x="1050668" y="1232577"/>
                    <a:pt x="1031068" y="1260801"/>
                    <a:pt x="1006890" y="1260801"/>
                  </a:cubicBezTo>
                  <a:lnTo>
                    <a:pt x="43778" y="1260801"/>
                  </a:lnTo>
                  <a:cubicBezTo>
                    <a:pt x="19600" y="1260801"/>
                    <a:pt x="0" y="1232577"/>
                    <a:pt x="0" y="1197762"/>
                  </a:cubicBezTo>
                  <a:lnTo>
                    <a:pt x="0" y="63040"/>
                  </a:lnTo>
                  <a:cubicBezTo>
                    <a:pt x="0" y="28225"/>
                    <a:pt x="19600" y="1"/>
                    <a:pt x="43778" y="1"/>
                  </a:cubicBezTo>
                  <a:lnTo>
                    <a:pt x="1006890" y="1"/>
                  </a:lnTo>
                  <a:close/>
                </a:path>
              </a:pathLst>
            </a:custGeom>
            <a:gradFill>
              <a:gsLst>
                <a:gs pos="0">
                  <a:srgbClr val="5E9EFF"/>
                </a:gs>
                <a:gs pos="5000">
                  <a:srgbClr val="85C2FF"/>
                </a:gs>
                <a:gs pos="100000">
                  <a:srgbClr val="C4D6EB"/>
                </a:gs>
                <a:gs pos="100000">
                  <a:srgbClr val="FFEBFA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943" tIns="24003" rIns="31116" bIns="840535" numCol="1" spcCol="1270" anchor="t" anchorCtr="0">
              <a:noAutofit/>
            </a:bodyPr>
            <a:lstStyle/>
            <a:p>
              <a:pPr algn="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Warranty Support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0" name="Flowchart: Extract 39"/>
            <p:cNvSpPr/>
            <p:nvPr/>
          </p:nvSpPr>
          <p:spPr>
            <a:xfrm rot="5400000">
              <a:off x="6820960" y="2636506"/>
              <a:ext cx="185142" cy="157600"/>
            </a:xfrm>
            <a:prstGeom prst="flowChartExtract">
              <a:avLst/>
            </a:prstGeom>
            <a:solidFill>
              <a:srgbClr val="00B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 40"/>
            <p:cNvSpPr/>
            <p:nvPr/>
          </p:nvSpPr>
          <p:spPr>
            <a:xfrm>
              <a:off x="7139214" y="1871261"/>
              <a:ext cx="782748" cy="1260802"/>
            </a:xfrm>
            <a:custGeom>
              <a:avLst/>
              <a:gdLst>
                <a:gd name="connsiteX0" fmla="*/ 0 w 782748"/>
                <a:gd name="connsiteY0" fmla="*/ 0 h 1260802"/>
                <a:gd name="connsiteX1" fmla="*/ 782748 w 782748"/>
                <a:gd name="connsiteY1" fmla="*/ 0 h 1260802"/>
                <a:gd name="connsiteX2" fmla="*/ 782748 w 782748"/>
                <a:gd name="connsiteY2" fmla="*/ 1260802 h 1260802"/>
                <a:gd name="connsiteX3" fmla="*/ 0 w 782748"/>
                <a:gd name="connsiteY3" fmla="*/ 1260802 h 1260802"/>
                <a:gd name="connsiteX4" fmla="*/ 0 w 782748"/>
                <a:gd name="connsiteY4" fmla="*/ 0 h 12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748" h="1260802">
                  <a:moveTo>
                    <a:pt x="0" y="0"/>
                  </a:moveTo>
                  <a:lnTo>
                    <a:pt x="782748" y="0"/>
                  </a:lnTo>
                  <a:lnTo>
                    <a:pt x="782748" y="1260802"/>
                  </a:lnTo>
                  <a:lnTo>
                    <a:pt x="0" y="126080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24003" rIns="0" bIns="0" numCol="1" spcCol="1270" anchor="t" anchorCtr="0">
              <a:noAutofit/>
            </a:bodyPr>
            <a:lstStyle/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Post Production Support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Incident resolution</a:t>
              </a:r>
            </a:p>
            <a:p>
              <a:pPr marL="91440" indent="-91440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rgbClr val="002060"/>
                  </a:solidFill>
                </a:rPr>
                <a:t>Defect triaging and fix</a:t>
              </a:r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250760" y="4144488"/>
            <a:ext cx="8606908" cy="31855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Deliverables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62636" y="4553350"/>
            <a:ext cx="1157582" cy="1278765"/>
          </a:xfrm>
          <a:prstGeom prst="roundRect">
            <a:avLst/>
          </a:prstGeom>
          <a:gradFill flip="none" rotWithShape="1">
            <a:gsLst>
              <a:gs pos="0">
                <a:srgbClr val="DDEBCF"/>
              </a:gs>
              <a:gs pos="85000">
                <a:srgbClr val="9CB86E"/>
              </a:gs>
              <a:gs pos="100000">
                <a:srgbClr val="156B1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002060"/>
                </a:solidFill>
              </a:rPr>
              <a:t>AS IS and TOBE Use Case, </a:t>
            </a:r>
            <a:r>
              <a:rPr lang="en-US" sz="1050" dirty="0">
                <a:solidFill>
                  <a:srgbClr val="002060"/>
                </a:solidFill>
              </a:rPr>
              <a:t>NFR, SAD</a:t>
            </a:r>
            <a:r>
              <a:rPr lang="en-US" sz="1050" dirty="0" smtClean="0">
                <a:solidFill>
                  <a:srgbClr val="002060"/>
                </a:solidFill>
              </a:rPr>
              <a:t>, IDD, ASD, ADD </a:t>
            </a:r>
            <a:endParaRPr lang="en-US" sz="1050" dirty="0">
              <a:solidFill>
                <a:srgbClr val="002060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485954" y="4553350"/>
            <a:ext cx="1157584" cy="1278765"/>
          </a:xfrm>
          <a:prstGeom prst="roundRect">
            <a:avLst/>
          </a:prstGeom>
          <a:gradFill flip="none" rotWithShape="1">
            <a:gsLst>
              <a:gs pos="0">
                <a:srgbClr val="DDEBCF"/>
              </a:gs>
              <a:gs pos="85000">
                <a:srgbClr val="9CB86E"/>
              </a:gs>
              <a:gs pos="100000">
                <a:srgbClr val="156B1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 smtClean="0">
                <a:solidFill>
                  <a:srgbClr val="002060"/>
                </a:solidFill>
              </a:rPr>
              <a:t> Unit Tested Code, Test Logs </a:t>
            </a:r>
            <a:endParaRPr lang="en-US" sz="1050" dirty="0">
              <a:solidFill>
                <a:srgbClr val="00206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09758" y="4553350"/>
            <a:ext cx="1193569" cy="1278765"/>
          </a:xfrm>
          <a:prstGeom prst="roundRect">
            <a:avLst/>
          </a:prstGeom>
          <a:gradFill flip="none" rotWithShape="1">
            <a:gsLst>
              <a:gs pos="0">
                <a:srgbClr val="DDEBCF"/>
              </a:gs>
              <a:gs pos="85000">
                <a:srgbClr val="9CB86E"/>
              </a:gs>
              <a:gs pos="100000">
                <a:srgbClr val="156B1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 smtClean="0">
                <a:solidFill>
                  <a:srgbClr val="002060"/>
                </a:solidFill>
              </a:rPr>
              <a:t>System Test Log, System tested code, Defect fixes, UAT Instruction</a:t>
            </a:r>
            <a:endParaRPr lang="en-US" sz="1050" dirty="0">
              <a:solidFill>
                <a:srgbClr val="00206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951310" y="4553350"/>
            <a:ext cx="1178030" cy="1278765"/>
          </a:xfrm>
          <a:prstGeom prst="roundRect">
            <a:avLst/>
          </a:prstGeom>
          <a:gradFill flip="none" rotWithShape="1">
            <a:gsLst>
              <a:gs pos="0">
                <a:srgbClr val="DDEBCF"/>
              </a:gs>
              <a:gs pos="85000">
                <a:srgbClr val="9CB86E"/>
              </a:gs>
              <a:gs pos="100000">
                <a:srgbClr val="156B1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 smtClean="0">
                <a:solidFill>
                  <a:srgbClr val="002060"/>
                </a:solidFill>
              </a:rPr>
              <a:t>Performance Test scripts, Performance Test Reports</a:t>
            </a:r>
            <a:endParaRPr lang="en-US" sz="1050" dirty="0">
              <a:solidFill>
                <a:srgbClr val="00206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196529" y="4553350"/>
            <a:ext cx="1178030" cy="1278765"/>
          </a:xfrm>
          <a:prstGeom prst="roundRect">
            <a:avLst/>
          </a:prstGeom>
          <a:gradFill flip="none" rotWithShape="1">
            <a:gsLst>
              <a:gs pos="0">
                <a:srgbClr val="DDEBCF"/>
              </a:gs>
              <a:gs pos="85000">
                <a:srgbClr val="9CB86E"/>
              </a:gs>
              <a:gs pos="100000">
                <a:srgbClr val="156B1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 smtClean="0">
                <a:solidFill>
                  <a:srgbClr val="002060"/>
                </a:solidFill>
              </a:rPr>
              <a:t>UAT Support, Defect fixes</a:t>
            </a:r>
            <a:endParaRPr lang="en-US" sz="1050" dirty="0">
              <a:solidFill>
                <a:srgbClr val="002060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6435955" y="4553350"/>
            <a:ext cx="1192034" cy="1278765"/>
          </a:xfrm>
          <a:prstGeom prst="roundRect">
            <a:avLst/>
          </a:prstGeom>
          <a:gradFill flip="none" rotWithShape="1">
            <a:gsLst>
              <a:gs pos="0">
                <a:srgbClr val="DDEBCF"/>
              </a:gs>
              <a:gs pos="85000">
                <a:srgbClr val="9CB86E"/>
              </a:gs>
              <a:gs pos="100000">
                <a:srgbClr val="156B1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002060"/>
                </a:solidFill>
              </a:rPr>
              <a:t>Deployment Document, Production deployment</a:t>
            </a:r>
            <a:endParaRPr lang="en-US" sz="1050" dirty="0">
              <a:solidFill>
                <a:srgbClr val="002060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669973" y="4553350"/>
            <a:ext cx="1192034" cy="1278765"/>
          </a:xfrm>
          <a:prstGeom prst="roundRect">
            <a:avLst/>
          </a:prstGeom>
          <a:gradFill flip="none" rotWithShape="1">
            <a:gsLst>
              <a:gs pos="0">
                <a:srgbClr val="DDEBCF"/>
              </a:gs>
              <a:gs pos="85000">
                <a:srgbClr val="9CB86E"/>
              </a:gs>
              <a:gs pos="100000">
                <a:srgbClr val="156B1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002060"/>
                </a:solidFill>
              </a:rPr>
              <a:t>Post Production Support</a:t>
            </a:r>
            <a:endParaRPr lang="en-US" sz="105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4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9533" y="5804786"/>
            <a:ext cx="425450" cy="254000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70345" y="798123"/>
            <a:ext cx="8838595" cy="5466558"/>
          </a:xfrm>
          <a:prstGeom prst="roundRect">
            <a:avLst>
              <a:gd name="adj" fmla="val 2260"/>
            </a:avLst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0">
              <a:solidFill>
                <a:sysClr val="windowText" lastClr="000000"/>
              </a:solidFill>
              <a:latin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2147709" y="3436827"/>
            <a:ext cx="4114800" cy="1588"/>
          </a:xfrm>
          <a:prstGeom prst="line">
            <a:avLst/>
          </a:prstGeom>
          <a:noFill/>
          <a:ln w="9525" cap="flat" cmpd="sng" algn="ctr">
            <a:solidFill>
              <a:srgbClr val="EEECE1">
                <a:lumMod val="75000"/>
              </a:srgbClr>
            </a:solidFill>
            <a:prstDash val="sysDash"/>
          </a:ln>
          <a:effectLst/>
        </p:spPr>
      </p:cxnSp>
      <p:sp>
        <p:nvSpPr>
          <p:cNvPr id="8" name="Rounded Rectangle 7"/>
          <p:cNvSpPr/>
          <p:nvPr/>
        </p:nvSpPr>
        <p:spPr bwMode="auto">
          <a:xfrm>
            <a:off x="2364919" y="1489165"/>
            <a:ext cx="1768858" cy="555067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364919" y="2482324"/>
            <a:ext cx="1744544" cy="54250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364919" y="3363402"/>
            <a:ext cx="1744543" cy="42036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2632" y="2418858"/>
            <a:ext cx="1958503" cy="36718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2632" y="3363402"/>
            <a:ext cx="1958503" cy="36718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282632" y="4161410"/>
            <a:ext cx="1958503" cy="36718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82632" y="5039802"/>
            <a:ext cx="1958503" cy="36718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5" name="TextBox 20"/>
          <p:cNvSpPr txBox="1">
            <a:spLocks noChangeArrowheads="1"/>
          </p:cNvSpPr>
          <p:nvPr/>
        </p:nvSpPr>
        <p:spPr bwMode="auto">
          <a:xfrm>
            <a:off x="184517" y="1939416"/>
            <a:ext cx="19665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Requirement walkthrough  to </a:t>
            </a:r>
            <a:r>
              <a:rPr lang="en-US" sz="1000" dirty="0" smtClean="0">
                <a:solidFill>
                  <a:srgbClr val="000000"/>
                </a:solidFill>
                <a:cs typeface="Arial" charset="0"/>
              </a:rPr>
              <a:t>QA &amp; PT 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team 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2632" y="1489166"/>
            <a:ext cx="1958503" cy="36718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313082" y="1051743"/>
            <a:ext cx="2066925" cy="316639"/>
          </a:xfrm>
          <a:prstGeom prst="homePlate">
            <a:avLst/>
          </a:prstGeom>
          <a:gradFill rotWithShape="1">
            <a:gsLst>
              <a:gs pos="0">
                <a:srgbClr val="9BBB59">
                  <a:hueOff val="4500106"/>
                  <a:satOff val="-6752"/>
                  <a:lumOff val="-1098"/>
                  <a:alphaOff val="0"/>
                  <a:shade val="51000"/>
                  <a:satMod val="130000"/>
                </a:srgbClr>
              </a:gs>
              <a:gs pos="80000">
                <a:srgbClr val="9BBB59">
                  <a:hueOff val="4500106"/>
                  <a:satOff val="-6752"/>
                  <a:lumOff val="-1098"/>
                  <a:alphaOff val="0"/>
                  <a:shade val="93000"/>
                  <a:satMod val="130000"/>
                </a:srgbClr>
              </a:gs>
              <a:gs pos="100000">
                <a:srgbClr val="9BBB59">
                  <a:hueOff val="4500106"/>
                  <a:satOff val="-6752"/>
                  <a:lumOff val="-1098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 b="1" kern="0" dirty="0">
                <a:solidFill>
                  <a:prstClr val="white"/>
                </a:solidFill>
                <a:latin typeface="Calibri"/>
                <a:cs typeface="Arial" pitchFamily="34" charset="0"/>
              </a:rPr>
              <a:t>Test Planning &amp; Strategizing</a:t>
            </a:r>
          </a:p>
        </p:txBody>
      </p:sp>
      <p:sp>
        <p:nvSpPr>
          <p:cNvPr id="18" name="Chevron 17"/>
          <p:cNvSpPr/>
          <p:nvPr/>
        </p:nvSpPr>
        <p:spPr>
          <a:xfrm>
            <a:off x="2340105" y="1051743"/>
            <a:ext cx="1934286" cy="316639"/>
          </a:xfrm>
          <a:prstGeom prst="chevron">
            <a:avLst/>
          </a:prstGeom>
          <a:gradFill rotWithShape="1">
            <a:gsLst>
              <a:gs pos="0">
                <a:srgbClr val="9BBB59">
                  <a:hueOff val="6750158"/>
                  <a:satOff val="-10128"/>
                  <a:lumOff val="-1647"/>
                  <a:alphaOff val="0"/>
                  <a:shade val="51000"/>
                  <a:satMod val="130000"/>
                </a:srgbClr>
              </a:gs>
              <a:gs pos="80000">
                <a:srgbClr val="9BBB59">
                  <a:hueOff val="6750158"/>
                  <a:satOff val="-10128"/>
                  <a:lumOff val="-1647"/>
                  <a:alphaOff val="0"/>
                  <a:shade val="93000"/>
                  <a:satMod val="130000"/>
                </a:srgbClr>
              </a:gs>
              <a:gs pos="100000">
                <a:srgbClr val="9BBB59">
                  <a:hueOff val="6750158"/>
                  <a:satOff val="-10128"/>
                  <a:lumOff val="-1647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 b="1" kern="0" dirty="0">
                <a:solidFill>
                  <a:prstClr val="white"/>
                </a:solidFill>
                <a:latin typeface="Calibri"/>
                <a:cs typeface="Arial" pitchFamily="34" charset="0"/>
              </a:rPr>
              <a:t>Test </a:t>
            </a:r>
            <a:r>
              <a:rPr lang="en-US" sz="1000" b="1" kern="0" dirty="0" smtClean="0">
                <a:solidFill>
                  <a:prstClr val="white"/>
                </a:solidFill>
                <a:latin typeface="Calibri"/>
                <a:cs typeface="Arial" pitchFamily="34" charset="0"/>
              </a:rPr>
              <a:t>Designing/Test Development</a:t>
            </a:r>
            <a:endParaRPr lang="en-US" sz="1000" b="1" kern="0" dirty="0">
              <a:solidFill>
                <a:prstClr val="white"/>
              </a:solidFill>
              <a:latin typeface="Calibri"/>
              <a:cs typeface="Arial" pitchFamily="34" charset="0"/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4234487" y="1051743"/>
            <a:ext cx="3657600" cy="316639"/>
          </a:xfrm>
          <a:prstGeom prst="chevron">
            <a:avLst/>
          </a:prstGeom>
          <a:gradFill rotWithShape="1">
            <a:gsLst>
              <a:gs pos="0">
                <a:srgbClr val="9BBB59">
                  <a:hueOff val="9000211"/>
                  <a:satOff val="-13504"/>
                  <a:lumOff val="-2196"/>
                  <a:alphaOff val="0"/>
                  <a:shade val="51000"/>
                  <a:satMod val="130000"/>
                </a:srgbClr>
              </a:gs>
              <a:gs pos="80000">
                <a:srgbClr val="9BBB59">
                  <a:hueOff val="9000211"/>
                  <a:satOff val="-13504"/>
                  <a:lumOff val="-2196"/>
                  <a:alphaOff val="0"/>
                  <a:shade val="93000"/>
                  <a:satMod val="130000"/>
                </a:srgbClr>
              </a:gs>
              <a:gs pos="100000">
                <a:srgbClr val="9BBB59">
                  <a:hueOff val="9000211"/>
                  <a:satOff val="-13504"/>
                  <a:lumOff val="-2196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 b="1" kern="0" dirty="0">
                <a:solidFill>
                  <a:prstClr val="white"/>
                </a:solidFill>
                <a:latin typeface="Calibri"/>
                <a:cs typeface="Arial" pitchFamily="34" charset="0"/>
              </a:rPr>
              <a:t>Test Execution</a:t>
            </a:r>
          </a:p>
        </p:txBody>
      </p:sp>
      <p:sp>
        <p:nvSpPr>
          <p:cNvPr id="20" name="Chevron 19"/>
          <p:cNvSpPr/>
          <p:nvPr/>
        </p:nvSpPr>
        <p:spPr>
          <a:xfrm>
            <a:off x="7849219" y="1051743"/>
            <a:ext cx="1159722" cy="316639"/>
          </a:xfrm>
          <a:prstGeom prst="chevron">
            <a:avLst/>
          </a:prstGeom>
          <a:gradFill rotWithShape="1">
            <a:gsLst>
              <a:gs pos="0">
                <a:srgbClr val="9BBB59">
                  <a:hueOff val="11250264"/>
                  <a:satOff val="-16880"/>
                  <a:lumOff val="-2745"/>
                  <a:alphaOff val="0"/>
                  <a:shade val="51000"/>
                  <a:satMod val="130000"/>
                </a:srgbClr>
              </a:gs>
              <a:gs pos="80000">
                <a:srgbClr val="9BBB59">
                  <a:hueOff val="11250264"/>
                  <a:satOff val="-16880"/>
                  <a:lumOff val="-2745"/>
                  <a:alphaOff val="0"/>
                  <a:shade val="93000"/>
                  <a:satMod val="130000"/>
                </a:srgbClr>
              </a:gs>
              <a:gs pos="100000">
                <a:srgbClr val="9BBB59">
                  <a:hueOff val="11250264"/>
                  <a:satOff val="-16880"/>
                  <a:lumOff val="-2745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 b="1" kern="0" dirty="0">
                <a:solidFill>
                  <a:prstClr val="white"/>
                </a:solidFill>
                <a:latin typeface="Calibri"/>
                <a:cs typeface="Arial" pitchFamily="34" charset="0"/>
              </a:rPr>
              <a:t>Production Deployment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16200000" flipH="1">
            <a:off x="234698" y="3422749"/>
            <a:ext cx="4114800" cy="6066"/>
          </a:xfrm>
          <a:prstGeom prst="line">
            <a:avLst/>
          </a:prstGeom>
          <a:noFill/>
          <a:ln w="9525" cap="flat" cmpd="sng" algn="ctr">
            <a:solidFill>
              <a:srgbClr val="EEECE1">
                <a:lumMod val="75000"/>
              </a:srgbClr>
            </a:solidFill>
            <a:prstDash val="sysDash"/>
          </a:ln>
          <a:effectLst/>
        </p:spPr>
      </p:cxnSp>
      <p:sp>
        <p:nvSpPr>
          <p:cNvPr id="22" name="TextBox 20"/>
          <p:cNvSpPr txBox="1">
            <a:spLocks noChangeArrowheads="1"/>
          </p:cNvSpPr>
          <p:nvPr/>
        </p:nvSpPr>
        <p:spPr bwMode="auto">
          <a:xfrm>
            <a:off x="184517" y="2880108"/>
            <a:ext cx="19665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Test requirement scoping and Analysis</a:t>
            </a:r>
          </a:p>
        </p:txBody>
      </p:sp>
      <p:sp>
        <p:nvSpPr>
          <p:cNvPr id="23" name="TextBox 23"/>
          <p:cNvSpPr txBox="1">
            <a:spLocks noChangeArrowheads="1"/>
          </p:cNvSpPr>
          <p:nvPr/>
        </p:nvSpPr>
        <p:spPr bwMode="auto">
          <a:xfrm>
            <a:off x="184517" y="3350454"/>
            <a:ext cx="19665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Review requirements and estimate testing effort</a:t>
            </a:r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184517" y="3820800"/>
            <a:ext cx="20566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 smtClean="0">
                <a:solidFill>
                  <a:srgbClr val="000000"/>
                </a:solidFill>
                <a:cs typeface="Arial" charset="0"/>
              </a:rPr>
              <a:t>Formulate Functional Test Plan and Performance Test Plan</a:t>
            </a:r>
            <a:endParaRPr lang="en-US" sz="10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170346" y="4242859"/>
            <a:ext cx="19665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Walkthrough of Test plan with key project stakeholders</a:t>
            </a:r>
          </a:p>
        </p:txBody>
      </p:sp>
      <p:sp>
        <p:nvSpPr>
          <p:cNvPr id="26" name="TextBox 26"/>
          <p:cNvSpPr txBox="1">
            <a:spLocks noChangeArrowheads="1"/>
          </p:cNvSpPr>
          <p:nvPr/>
        </p:nvSpPr>
        <p:spPr bwMode="auto">
          <a:xfrm>
            <a:off x="170346" y="4683125"/>
            <a:ext cx="19665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Devise master level and release specific test strategy</a:t>
            </a:r>
          </a:p>
        </p:txBody>
      </p:sp>
      <p:sp>
        <p:nvSpPr>
          <p:cNvPr id="27" name="TextBox 28"/>
          <p:cNvSpPr txBox="1">
            <a:spLocks noChangeArrowheads="1"/>
          </p:cNvSpPr>
          <p:nvPr/>
        </p:nvSpPr>
        <p:spPr bwMode="auto">
          <a:xfrm>
            <a:off x="170346" y="5093336"/>
            <a:ext cx="19665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Sign off on test plan / strategy</a:t>
            </a:r>
          </a:p>
        </p:txBody>
      </p:sp>
      <p:sp>
        <p:nvSpPr>
          <p:cNvPr id="28" name="TextBox 30"/>
          <p:cNvSpPr txBox="1">
            <a:spLocks noChangeArrowheads="1"/>
          </p:cNvSpPr>
          <p:nvPr/>
        </p:nvSpPr>
        <p:spPr bwMode="auto">
          <a:xfrm>
            <a:off x="2289106" y="3369129"/>
            <a:ext cx="18312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 smtClean="0">
                <a:solidFill>
                  <a:srgbClr val="000000"/>
                </a:solidFill>
                <a:cs typeface="Arial" charset="0"/>
              </a:rPr>
              <a:t>Performance Script Development</a:t>
            </a:r>
            <a:endParaRPr lang="en-US" sz="10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74391" y="5545395"/>
            <a:ext cx="4656864" cy="1524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algn="ctr">
              <a:defRPr/>
            </a:pPr>
            <a:r>
              <a:rPr lang="en-US" sz="900" b="1" kern="0" dirty="0">
                <a:solidFill>
                  <a:sysClr val="window" lastClr="FFFFFF"/>
                </a:solidFill>
                <a:latin typeface="Calibri"/>
                <a:cs typeface="Arial" pitchFamily="34" charset="0"/>
              </a:rPr>
              <a:t>Defect Management – Defect Reporting, Triage, Defect Fix Testing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74390" y="5753357"/>
            <a:ext cx="4656865" cy="1524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algn="ctr">
              <a:defRPr/>
            </a:pPr>
            <a:r>
              <a:rPr lang="en-US" sz="900" b="1" kern="0" dirty="0">
                <a:solidFill>
                  <a:sysClr val="window" lastClr="FFFFFF"/>
                </a:solidFill>
                <a:latin typeface="Calibri"/>
                <a:cs typeface="Arial" pitchFamily="34" charset="0"/>
              </a:rPr>
              <a:t>Deliverable Review, Audit and Sign off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274390" y="5961320"/>
            <a:ext cx="4656866" cy="1524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algn="ctr">
              <a:defRPr/>
            </a:pPr>
            <a:r>
              <a:rPr lang="en-US" sz="900" b="1" kern="0" dirty="0">
                <a:solidFill>
                  <a:sysClr val="window" lastClr="FFFFFF"/>
                </a:solidFill>
                <a:latin typeface="Calibri"/>
                <a:cs typeface="Arial" pitchFamily="34" charset="0"/>
              </a:rPr>
              <a:t>Quality Gate Check across each Phase of Testing Life Cycle</a:t>
            </a:r>
          </a:p>
        </p:txBody>
      </p:sp>
      <p:sp>
        <p:nvSpPr>
          <p:cNvPr id="38" name="TextBox 20"/>
          <p:cNvSpPr txBox="1">
            <a:spLocks noChangeArrowheads="1"/>
          </p:cNvSpPr>
          <p:nvPr/>
        </p:nvSpPr>
        <p:spPr bwMode="auto">
          <a:xfrm>
            <a:off x="184517" y="1469070"/>
            <a:ext cx="19665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Requirement gathering from Business </a:t>
            </a:r>
          </a:p>
        </p:txBody>
      </p:sp>
      <p:sp>
        <p:nvSpPr>
          <p:cNvPr id="39" name="TextBox 20"/>
          <p:cNvSpPr txBox="1">
            <a:spLocks noChangeArrowheads="1"/>
          </p:cNvSpPr>
          <p:nvPr/>
        </p:nvSpPr>
        <p:spPr bwMode="auto">
          <a:xfrm>
            <a:off x="184517" y="2409762"/>
            <a:ext cx="19665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Requirement clarification to QA </a:t>
            </a:r>
            <a:r>
              <a:rPr lang="en-US" sz="1000" dirty="0" smtClean="0">
                <a:solidFill>
                  <a:srgbClr val="000000"/>
                </a:solidFill>
                <a:cs typeface="Arial" charset="0"/>
              </a:rPr>
              <a:t>t PT team </a:t>
            </a:r>
            <a:endParaRPr lang="en-US" sz="10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0" name="TextBox 29"/>
          <p:cNvSpPr txBox="1">
            <a:spLocks noChangeArrowheads="1"/>
          </p:cNvSpPr>
          <p:nvPr/>
        </p:nvSpPr>
        <p:spPr bwMode="auto">
          <a:xfrm>
            <a:off x="2290097" y="1469070"/>
            <a:ext cx="183124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Test scenario </a:t>
            </a:r>
            <a:r>
              <a:rPr lang="en-US" sz="1000" dirty="0" smtClean="0">
                <a:solidFill>
                  <a:srgbClr val="000000"/>
                </a:solidFill>
                <a:cs typeface="Arial" charset="0"/>
              </a:rPr>
              <a:t>creation 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for the type of testing as applicable for AUT</a:t>
            </a:r>
          </a:p>
        </p:txBody>
      </p:sp>
      <p:sp>
        <p:nvSpPr>
          <p:cNvPr id="42" name="TextBox 29"/>
          <p:cNvSpPr txBox="1">
            <a:spLocks noChangeArrowheads="1"/>
          </p:cNvSpPr>
          <p:nvPr/>
        </p:nvSpPr>
        <p:spPr bwMode="auto">
          <a:xfrm>
            <a:off x="2278222" y="2132053"/>
            <a:ext cx="18312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Test scenario review</a:t>
            </a:r>
          </a:p>
        </p:txBody>
      </p:sp>
      <p:sp>
        <p:nvSpPr>
          <p:cNvPr id="43" name="TextBox 29"/>
          <p:cNvSpPr txBox="1">
            <a:spLocks noChangeArrowheads="1"/>
          </p:cNvSpPr>
          <p:nvPr/>
        </p:nvSpPr>
        <p:spPr bwMode="auto">
          <a:xfrm>
            <a:off x="2278786" y="2470830"/>
            <a:ext cx="183124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Test case  creation for the type of testing as applicable for AUT</a:t>
            </a:r>
          </a:p>
        </p:txBody>
      </p:sp>
      <p:sp>
        <p:nvSpPr>
          <p:cNvPr id="44" name="TextBox 29"/>
          <p:cNvSpPr txBox="1">
            <a:spLocks noChangeArrowheads="1"/>
          </p:cNvSpPr>
          <p:nvPr/>
        </p:nvSpPr>
        <p:spPr bwMode="auto">
          <a:xfrm>
            <a:off x="2278222" y="3101896"/>
            <a:ext cx="18312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Test case review </a:t>
            </a:r>
          </a:p>
        </p:txBody>
      </p:sp>
      <p:cxnSp>
        <p:nvCxnSpPr>
          <p:cNvPr id="45" name="Straight Connector 44"/>
          <p:cNvCxnSpPr/>
          <p:nvPr/>
        </p:nvCxnSpPr>
        <p:spPr>
          <a:xfrm rot="5400000">
            <a:off x="6022150" y="3152982"/>
            <a:ext cx="3566160" cy="1588"/>
          </a:xfrm>
          <a:prstGeom prst="line">
            <a:avLst/>
          </a:prstGeom>
          <a:noFill/>
          <a:ln w="9525" cap="flat" cmpd="sng" algn="ctr">
            <a:solidFill>
              <a:srgbClr val="EEECE1">
                <a:lumMod val="75000"/>
              </a:srgbClr>
            </a:solidFill>
            <a:prstDash val="sysDash"/>
          </a:ln>
          <a:effectLst/>
        </p:spPr>
      </p:cxnSp>
      <p:sp>
        <p:nvSpPr>
          <p:cNvPr id="46" name="TextBox 35"/>
          <p:cNvSpPr txBox="1">
            <a:spLocks noChangeArrowheads="1"/>
          </p:cNvSpPr>
          <p:nvPr/>
        </p:nvSpPr>
        <p:spPr bwMode="auto">
          <a:xfrm>
            <a:off x="5751919" y="1499848"/>
            <a:ext cx="842291" cy="338554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kern="0" dirty="0">
                <a:solidFill>
                  <a:srgbClr val="000000"/>
                </a:solidFill>
                <a:latin typeface="Calibri"/>
                <a:cs typeface="Arial" charset="0"/>
              </a:rPr>
              <a:t>Build Deploy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kern="0" dirty="0">
                <a:solidFill>
                  <a:srgbClr val="000000"/>
                </a:solidFill>
                <a:latin typeface="Calibri"/>
                <a:cs typeface="Arial" charset="0"/>
              </a:rPr>
              <a:t>(</a:t>
            </a:r>
            <a:r>
              <a:rPr lang="en-US" sz="800" b="1" i="1" kern="0" dirty="0">
                <a:solidFill>
                  <a:srgbClr val="000000"/>
                </a:solidFill>
                <a:latin typeface="Arial" charset="0"/>
                <a:cs typeface="Arial" charset="0"/>
              </a:rPr>
              <a:t>Unit  Tested)</a:t>
            </a:r>
            <a:endParaRPr lang="en-US" sz="800" b="1" i="1" kern="0" dirty="0">
              <a:solidFill>
                <a:srgbClr val="000000"/>
              </a:solidFill>
              <a:latin typeface="Calibri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1596" y="2044233"/>
            <a:ext cx="1522445" cy="473803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4BACC6">
                <a:lumMod val="75000"/>
              </a:srgbClr>
            </a:solidFill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r>
              <a:rPr lang="en-US" sz="1000" b="1" kern="0" dirty="0" smtClean="0">
                <a:solidFill>
                  <a:srgbClr val="F79646">
                    <a:lumMod val="75000"/>
                  </a:srgbClr>
                </a:solidFill>
                <a:latin typeface="Calibri"/>
                <a:cs typeface="Arial" pitchFamily="34" charset="0"/>
              </a:rPr>
              <a:t>Functional Testing</a:t>
            </a:r>
            <a:endParaRPr lang="en-US" sz="1000" b="1" kern="0" dirty="0">
              <a:solidFill>
                <a:srgbClr val="F79646">
                  <a:lumMod val="75000"/>
                </a:srgbClr>
              </a:solidFill>
              <a:latin typeface="Calibri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409267" y="3387963"/>
            <a:ext cx="1522445" cy="51122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4BACC6">
                <a:lumMod val="75000"/>
              </a:srgbClr>
            </a:solidFill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/>
            <a:r>
              <a:rPr lang="en-US" sz="1000" b="1" kern="0" dirty="0" smtClean="0">
                <a:solidFill>
                  <a:srgbClr val="F79646">
                    <a:lumMod val="75000"/>
                  </a:srgbClr>
                </a:solidFill>
                <a:latin typeface="Calibri"/>
                <a:cs typeface="Arial" pitchFamily="34" charset="0"/>
              </a:rPr>
              <a:t>Parallel Tool Testing</a:t>
            </a:r>
            <a:endParaRPr lang="en-US" sz="1000" b="1" kern="0" dirty="0">
              <a:solidFill>
                <a:srgbClr val="F79646">
                  <a:lumMod val="75000"/>
                </a:srgbClr>
              </a:solidFill>
              <a:latin typeface="Calibri"/>
              <a:cs typeface="Arial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6089731" y="3298916"/>
            <a:ext cx="182880" cy="15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1" name="Rectangle 50"/>
          <p:cNvSpPr/>
          <p:nvPr/>
        </p:nvSpPr>
        <p:spPr>
          <a:xfrm rot="16200000">
            <a:off x="6160587" y="3531463"/>
            <a:ext cx="3306013" cy="304800"/>
          </a:xfrm>
          <a:prstGeom prst="rect">
            <a:avLst/>
          </a:prstGeom>
          <a:solidFill>
            <a:srgbClr val="EEECE1">
              <a:lumMod val="75000"/>
            </a:srgbClr>
          </a:solidFill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algn="ctr">
              <a:defRPr/>
            </a:pPr>
            <a:r>
              <a:rPr lang="en-US" sz="10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Arial" pitchFamily="34" charset="0"/>
              </a:rPr>
              <a:t>Pre-Production Validation</a:t>
            </a:r>
          </a:p>
        </p:txBody>
      </p:sp>
      <p:sp>
        <p:nvSpPr>
          <p:cNvPr id="52" name="TextBox 90"/>
          <p:cNvSpPr txBox="1">
            <a:spLocks noChangeArrowheads="1"/>
          </p:cNvSpPr>
          <p:nvPr/>
        </p:nvSpPr>
        <p:spPr bwMode="auto">
          <a:xfrm>
            <a:off x="7000635" y="1653736"/>
            <a:ext cx="629752" cy="338554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kern="0" dirty="0">
                <a:solidFill>
                  <a:srgbClr val="000000"/>
                </a:solidFill>
                <a:latin typeface="Calibri"/>
                <a:cs typeface="Arial" charset="0"/>
              </a:rPr>
              <a:t>UAT Scenarios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934288" y="5039802"/>
            <a:ext cx="228823" cy="76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4" name="Straight Arrow Connector 53"/>
          <p:cNvCxnSpPr/>
          <p:nvPr/>
        </p:nvCxnSpPr>
        <p:spPr>
          <a:xfrm>
            <a:off x="7350987" y="4427525"/>
            <a:ext cx="310206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5" name="TextBox 99"/>
          <p:cNvSpPr txBox="1">
            <a:spLocks noChangeArrowheads="1"/>
          </p:cNvSpPr>
          <p:nvPr/>
        </p:nvSpPr>
        <p:spPr bwMode="auto">
          <a:xfrm>
            <a:off x="8208100" y="3671549"/>
            <a:ext cx="9306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dirty="0">
                <a:solidFill>
                  <a:srgbClr val="000000"/>
                </a:solidFill>
                <a:cs typeface="Arial" charset="0"/>
              </a:rPr>
              <a:t>Production Deployment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7991705" y="3730582"/>
            <a:ext cx="269875" cy="15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7" name="TextBox 160"/>
          <p:cNvSpPr txBox="1">
            <a:spLocks noChangeArrowheads="1"/>
          </p:cNvSpPr>
          <p:nvPr/>
        </p:nvSpPr>
        <p:spPr bwMode="auto">
          <a:xfrm>
            <a:off x="7542897" y="1669125"/>
            <a:ext cx="692727" cy="338554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kern="0" dirty="0">
                <a:solidFill>
                  <a:srgbClr val="000000"/>
                </a:solidFill>
                <a:latin typeface="Calibri"/>
                <a:cs typeface="Arial" charset="0"/>
              </a:rPr>
              <a:t>Critical Test Scenarios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rot="5400000">
            <a:off x="6080585" y="2602448"/>
            <a:ext cx="18288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5410803" y="4104845"/>
            <a:ext cx="1522445" cy="52213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4BACC6">
                <a:lumMod val="75000"/>
              </a:srgbClr>
            </a:solidFill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/>
            <a:r>
              <a:rPr lang="en-US" sz="1000" b="1" kern="0" dirty="0" smtClean="0">
                <a:solidFill>
                  <a:srgbClr val="F79646">
                    <a:lumMod val="75000"/>
                  </a:srgbClr>
                </a:solidFill>
                <a:latin typeface="Calibri"/>
                <a:cs typeface="Arial" pitchFamily="34" charset="0"/>
              </a:rPr>
              <a:t>Parallel Testing</a:t>
            </a:r>
            <a:endParaRPr lang="en-US" sz="1000" b="1" kern="0" dirty="0">
              <a:solidFill>
                <a:srgbClr val="F79646">
                  <a:lumMod val="75000"/>
                </a:srgbClr>
              </a:solidFill>
              <a:latin typeface="Calibri"/>
              <a:cs typeface="Arial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rot="5400000">
            <a:off x="6093153" y="4010103"/>
            <a:ext cx="18288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1" name="TextBox 38"/>
          <p:cNvSpPr txBox="1">
            <a:spLocks noChangeArrowheads="1"/>
          </p:cNvSpPr>
          <p:nvPr/>
        </p:nvSpPr>
        <p:spPr bwMode="auto">
          <a:xfrm>
            <a:off x="4133776" y="2604550"/>
            <a:ext cx="1106895" cy="70788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00" b="1" i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ICL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00" b="1" i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VDW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00" b="1" i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PeopleSoft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00" b="1" i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NVS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00" b="1" i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NPPS</a:t>
            </a:r>
            <a:endParaRPr lang="en-US" sz="800" b="1" i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 rot="16200000">
            <a:off x="5663588" y="3532544"/>
            <a:ext cx="3303847" cy="304800"/>
          </a:xfrm>
          <a:prstGeom prst="rect">
            <a:avLst/>
          </a:prstGeom>
          <a:solidFill>
            <a:srgbClr val="EEECE1">
              <a:lumMod val="75000"/>
            </a:srgbClr>
          </a:solidFill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algn="ctr"/>
            <a:r>
              <a:rPr lang="en-US" sz="10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Arial" pitchFamily="34" charset="0"/>
              </a:rPr>
              <a:t>User Acceptance Testing</a:t>
            </a:r>
          </a:p>
        </p:txBody>
      </p:sp>
      <p:pic>
        <p:nvPicPr>
          <p:cNvPr id="64" name="Picture 3" descr="D:\Limi\Editable_work\icon\osw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01" y="3099607"/>
            <a:ext cx="808714" cy="6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D:\Limi\Editable_work\icon\fb316e2c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09" y="1489166"/>
            <a:ext cx="372552" cy="37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38"/>
          <p:cNvSpPr txBox="1">
            <a:spLocks noChangeArrowheads="1"/>
          </p:cNvSpPr>
          <p:nvPr/>
        </p:nvSpPr>
        <p:spPr bwMode="auto">
          <a:xfrm>
            <a:off x="4137927" y="2003949"/>
            <a:ext cx="1106895" cy="584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800" b="1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Outbound XML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Inbound XML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SEDB Tables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VDW staging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5234501" y="2968521"/>
            <a:ext cx="174767" cy="15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8" name="Straight Arrow Connector 67"/>
          <p:cNvCxnSpPr/>
          <p:nvPr/>
        </p:nvCxnSpPr>
        <p:spPr>
          <a:xfrm rot="5400000">
            <a:off x="6090345" y="1939416"/>
            <a:ext cx="18288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9" name="Right Brace 68"/>
          <p:cNvSpPr/>
          <p:nvPr/>
        </p:nvSpPr>
        <p:spPr bwMode="auto">
          <a:xfrm>
            <a:off x="5156777" y="2048946"/>
            <a:ext cx="155448" cy="469091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Arial" charset="0"/>
            </a:endParaRPr>
          </a:p>
        </p:txBody>
      </p:sp>
      <p:sp>
        <p:nvSpPr>
          <p:cNvPr id="70" name="Right Brace 69"/>
          <p:cNvSpPr/>
          <p:nvPr/>
        </p:nvSpPr>
        <p:spPr bwMode="auto">
          <a:xfrm>
            <a:off x="5167874" y="2670764"/>
            <a:ext cx="145595" cy="595513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240671" y="2284844"/>
            <a:ext cx="174767" cy="15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2" name="Rectangle 71"/>
          <p:cNvSpPr/>
          <p:nvPr/>
        </p:nvSpPr>
        <p:spPr>
          <a:xfrm>
            <a:off x="5409268" y="4807658"/>
            <a:ext cx="1522444" cy="52921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4BACC6">
                <a:lumMod val="75000"/>
              </a:srgbClr>
            </a:solidFill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/>
            <a:r>
              <a:rPr lang="en-US" sz="1000" b="1" kern="0" dirty="0" smtClean="0">
                <a:solidFill>
                  <a:srgbClr val="F79646">
                    <a:lumMod val="75000"/>
                  </a:srgbClr>
                </a:solidFill>
                <a:latin typeface="Calibri"/>
                <a:cs typeface="Arial" pitchFamily="34" charset="0"/>
              </a:rPr>
              <a:t>Iterative Performance Testing</a:t>
            </a:r>
            <a:endParaRPr lang="en-US" sz="1000" b="1" kern="0" dirty="0">
              <a:solidFill>
                <a:srgbClr val="F79646">
                  <a:lumMod val="75000"/>
                </a:srgbClr>
              </a:solidFill>
              <a:latin typeface="Calibri"/>
              <a:cs typeface="Arial" pitchFamily="34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184593" y="4646773"/>
            <a:ext cx="0" cy="16088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4" name="Rectangle 73"/>
          <p:cNvSpPr/>
          <p:nvPr/>
        </p:nvSpPr>
        <p:spPr>
          <a:xfrm>
            <a:off x="5419155" y="2693888"/>
            <a:ext cx="1522444" cy="52921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4BACC6">
                <a:lumMod val="75000"/>
              </a:srgbClr>
            </a:solidFill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/>
            <a:r>
              <a:rPr lang="en-US" sz="1000" b="1" kern="0" dirty="0" smtClean="0">
                <a:solidFill>
                  <a:srgbClr val="F79646">
                    <a:lumMod val="75000"/>
                  </a:srgbClr>
                </a:solidFill>
                <a:latin typeface="Calibri"/>
                <a:cs typeface="Arial" pitchFamily="34" charset="0"/>
              </a:rPr>
              <a:t>Integration/End to End Testing</a:t>
            </a:r>
            <a:endParaRPr lang="en-US" sz="1000" b="1" kern="0" dirty="0">
              <a:solidFill>
                <a:srgbClr val="F79646">
                  <a:lumMod val="75000"/>
                </a:srgbClr>
              </a:solidFill>
              <a:latin typeface="Calibri"/>
              <a:cs typeface="Arial" pitchFamily="34" charset="0"/>
            </a:endParaRPr>
          </a:p>
        </p:txBody>
      </p:sp>
      <p:sp>
        <p:nvSpPr>
          <p:cNvPr id="75" name="TextBox 29"/>
          <p:cNvSpPr txBox="1">
            <a:spLocks noChangeArrowheads="1"/>
          </p:cNvSpPr>
          <p:nvPr/>
        </p:nvSpPr>
        <p:spPr bwMode="auto">
          <a:xfrm>
            <a:off x="2280223" y="3840826"/>
            <a:ext cx="18312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 smtClean="0">
                <a:solidFill>
                  <a:srgbClr val="000000"/>
                </a:solidFill>
                <a:cs typeface="Arial" charset="0"/>
              </a:rPr>
              <a:t>Script Review </a:t>
            </a:r>
            <a:endParaRPr lang="en-US" sz="10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7" name="TextBox 38"/>
          <p:cNvSpPr txBox="1">
            <a:spLocks noChangeArrowheads="1"/>
          </p:cNvSpPr>
          <p:nvPr/>
        </p:nvSpPr>
        <p:spPr bwMode="auto">
          <a:xfrm>
            <a:off x="4120346" y="4669436"/>
            <a:ext cx="1190017" cy="83099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800" b="1" i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Inbound and Outbound Webservices Testing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Load, Endurance &amp;Stress Testing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8" name="Right Brace 77"/>
          <p:cNvSpPr/>
          <p:nvPr/>
        </p:nvSpPr>
        <p:spPr bwMode="auto">
          <a:xfrm>
            <a:off x="5172606" y="4727215"/>
            <a:ext cx="171277" cy="81817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Arial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320112" y="5147456"/>
            <a:ext cx="174767" cy="15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0" name="Title 63"/>
          <p:cNvSpPr txBox="1">
            <a:spLocks/>
          </p:cNvSpPr>
          <p:nvPr/>
        </p:nvSpPr>
        <p:spPr>
          <a:xfrm>
            <a:off x="304362" y="330261"/>
            <a:ext cx="8458638" cy="607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099C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Calibri" panose="020F0502020204030204" pitchFamily="34" charset="0"/>
              </a:rPr>
              <a:t>QA Approach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 bwMode="auto">
          <a:xfrm>
            <a:off x="2364918" y="4173285"/>
            <a:ext cx="1744543" cy="266115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82" name="TextBox 30"/>
          <p:cNvSpPr txBox="1">
            <a:spLocks noChangeArrowheads="1"/>
          </p:cNvSpPr>
          <p:nvPr/>
        </p:nvSpPr>
        <p:spPr bwMode="auto">
          <a:xfrm>
            <a:off x="2278221" y="4173285"/>
            <a:ext cx="18312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tabLst>
                <a:tab pos="111125" algn="l"/>
              </a:tabLst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Test Data Set up</a:t>
            </a:r>
          </a:p>
        </p:txBody>
      </p:sp>
    </p:spTree>
    <p:extLst>
      <p:ext uri="{BB962C8B-B14F-4D97-AF65-F5344CB8AC3E}">
        <p14:creationId xmlns:p14="http://schemas.microsoft.com/office/powerpoint/2010/main" val="31753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latin typeface="Aparajita" panose="020B0604020202020204" pitchFamily="34" charset="0"/>
                <a:cs typeface="Aparajita" panose="020B0604020202020204" pitchFamily="34" charset="0"/>
              </a:rPr>
              <a:pPr/>
              <a:t>3</a:t>
            </a:fld>
            <a:endParaRPr lang="en-US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 dirty="0">
                <a:latin typeface="Calibri" panose="020F0502020204030204" pitchFamily="34" charset="0"/>
              </a:rPr>
              <a:t>Engagement Objectives and Scope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56368" y="1161122"/>
            <a:ext cx="7406640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Design &amp; develop </a:t>
            </a:r>
            <a:r>
              <a:rPr lang="en-US" sz="1200" dirty="0">
                <a:cs typeface="Aparajita" panose="020B0604020202020204" pitchFamily="34" charset="0"/>
              </a:rPr>
              <a:t>a </a:t>
            </a:r>
            <a:r>
              <a:rPr lang="en-US" sz="1200" dirty="0" smtClean="0">
                <a:cs typeface="Aparajita" panose="020B0604020202020204" pitchFamily="34" charset="0"/>
              </a:rPr>
              <a:t>integration module to </a:t>
            </a:r>
            <a:r>
              <a:rPr lang="en-US" sz="1200" dirty="0">
                <a:cs typeface="Aparajita" panose="020B0604020202020204" pitchFamily="34" charset="0"/>
              </a:rPr>
              <a:t>ensure seamless data communication between the Freight Planning and Auditing </a:t>
            </a:r>
            <a:r>
              <a:rPr lang="en-US" sz="1200" dirty="0" smtClean="0">
                <a:cs typeface="Aparajita" panose="020B0604020202020204" pitchFamily="34" charset="0"/>
              </a:rPr>
              <a:t>system (ICL) </a:t>
            </a:r>
            <a:r>
              <a:rPr lang="en-US" sz="1200" dirty="0">
                <a:cs typeface="Aparajita" panose="020B0604020202020204" pitchFamily="34" charset="0"/>
              </a:rPr>
              <a:t>and the TTMS mainframe system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Aparajita" panose="020B0604020202020204" pitchFamily="34" charset="0"/>
              </a:rPr>
              <a:t>Ensure </a:t>
            </a:r>
            <a:r>
              <a:rPr lang="en-US" sz="1200" dirty="0" smtClean="0">
                <a:cs typeface="Aparajita" panose="020B0604020202020204" pitchFamily="34" charset="0"/>
              </a:rPr>
              <a:t>minimal / no impact </a:t>
            </a:r>
            <a:r>
              <a:rPr lang="en-US" sz="1200" dirty="0">
                <a:cs typeface="Aparajita" panose="020B0604020202020204" pitchFamily="34" charset="0"/>
              </a:rPr>
              <a:t>to the Down stream applications.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356368" y="2335130"/>
            <a:ext cx="7640317" cy="212365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Design </a:t>
            </a:r>
            <a:r>
              <a:rPr lang="en-US" sz="1200" dirty="0">
                <a:cs typeface="Aparajita" panose="020B0604020202020204" pitchFamily="34" charset="0"/>
              </a:rPr>
              <a:t>the To-be </a:t>
            </a:r>
            <a:r>
              <a:rPr lang="en-US" sz="1200" dirty="0" smtClean="0">
                <a:cs typeface="Aparajita" panose="020B0604020202020204" pitchFamily="34" charset="0"/>
              </a:rPr>
              <a:t>architecture for the integration module using web services</a:t>
            </a:r>
            <a:endParaRPr lang="en-US" sz="1200" dirty="0">
              <a:cs typeface="Aparajit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Develop </a:t>
            </a:r>
            <a:r>
              <a:rPr lang="en-US" sz="1200" dirty="0">
                <a:cs typeface="Aparajita" panose="020B0604020202020204" pitchFamily="34" charset="0"/>
              </a:rPr>
              <a:t>one outbound interface from TTMS to </a:t>
            </a:r>
            <a:r>
              <a:rPr lang="en-US" sz="1200" dirty="0" smtClean="0">
                <a:cs typeface="Aparajita" panose="020B0604020202020204" pitchFamily="34" charset="0"/>
              </a:rPr>
              <a:t>ICL and 12 </a:t>
            </a:r>
            <a:r>
              <a:rPr lang="en-US" sz="1200" dirty="0">
                <a:cs typeface="Aparajita" panose="020B0604020202020204" pitchFamily="34" charset="0"/>
              </a:rPr>
              <a:t>inbound interface from ICL to TTMS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Web </a:t>
            </a:r>
            <a:r>
              <a:rPr lang="en-US" sz="1200" dirty="0">
                <a:cs typeface="Aparajita" panose="020B0604020202020204" pitchFamily="34" charset="0"/>
              </a:rPr>
              <a:t>service security using </a:t>
            </a:r>
            <a:r>
              <a:rPr lang="en-US" sz="1200" dirty="0" smtClean="0">
                <a:cs typeface="Aparajita" panose="020B0604020202020204" pitchFamily="34" charset="0"/>
              </a:rPr>
              <a:t>TESS and  EIG</a:t>
            </a:r>
            <a:endParaRPr lang="en-US" sz="1200" dirty="0">
              <a:cs typeface="Aparajit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Conduct </a:t>
            </a:r>
            <a:r>
              <a:rPr lang="en-US" sz="1200" dirty="0">
                <a:cs typeface="Aparajita" panose="020B0604020202020204" pitchFamily="34" charset="0"/>
              </a:rPr>
              <a:t>f</a:t>
            </a:r>
            <a:r>
              <a:rPr lang="en-US" sz="1200" dirty="0" smtClean="0">
                <a:cs typeface="Aparajita" panose="020B0604020202020204" pitchFamily="34" charset="0"/>
              </a:rPr>
              <a:t>unctional testing and parallel validation </a:t>
            </a:r>
            <a:r>
              <a:rPr lang="en-US" sz="1200" dirty="0">
                <a:cs typeface="Aparajita" panose="020B0604020202020204" pitchFamily="34" charset="0"/>
              </a:rPr>
              <a:t>for the 12 Inbound and 1 outbound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Develop a tool for conduction parallel validation between existing TTMS system and the new integration module (sub- prod)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Conduct </a:t>
            </a:r>
            <a:r>
              <a:rPr lang="en-US" sz="1200" dirty="0">
                <a:cs typeface="Aparajita" panose="020B0604020202020204" pitchFamily="34" charset="0"/>
              </a:rPr>
              <a:t>end to end parallel validation between existing TTMS system and the new integration </a:t>
            </a:r>
            <a:r>
              <a:rPr lang="en-US" sz="1200" dirty="0" smtClean="0">
                <a:cs typeface="Aparajita" panose="020B0604020202020204" pitchFamily="34" charset="0"/>
              </a:rPr>
              <a:t>module to validate overall </a:t>
            </a:r>
            <a:r>
              <a:rPr lang="en-US" sz="1200" dirty="0">
                <a:cs typeface="Aparajita" panose="020B0604020202020204" pitchFamily="34" charset="0"/>
              </a:rPr>
              <a:t>functionality (sub- prod</a:t>
            </a:r>
            <a:r>
              <a:rPr lang="en-US" sz="1200" dirty="0" smtClean="0">
                <a:cs typeface="Aparajita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Aparajita" panose="020B0604020202020204" pitchFamily="34" charset="0"/>
              </a:rPr>
              <a:t>Conduct </a:t>
            </a:r>
            <a:r>
              <a:rPr lang="en-US" sz="1200" dirty="0" smtClean="0">
                <a:cs typeface="Aparajita" panose="020B0604020202020204" pitchFamily="34" charset="0"/>
              </a:rPr>
              <a:t>performance testing for the </a:t>
            </a:r>
            <a:r>
              <a:rPr lang="en-US" sz="1200" dirty="0">
                <a:cs typeface="Aparajita" panose="020B0604020202020204" pitchFamily="34" charset="0"/>
              </a:rPr>
              <a:t>new integration </a:t>
            </a:r>
            <a:r>
              <a:rPr lang="en-US" sz="1200" dirty="0" smtClean="0">
                <a:cs typeface="Aparajita" panose="020B0604020202020204" pitchFamily="34" charset="0"/>
              </a:rPr>
              <a:t>module (12 inbound and one outbound interface)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Cutover from existing OTM to </a:t>
            </a:r>
            <a:r>
              <a:rPr lang="en-US" sz="1200" dirty="0">
                <a:cs typeface="Aparajita" panose="020B0604020202020204" pitchFamily="34" charset="0"/>
              </a:rPr>
              <a:t>new Freight Planning and Auditing system (ICL) system</a:t>
            </a:r>
            <a:endParaRPr lang="en-US" sz="1200" dirty="0" smtClean="0">
              <a:cs typeface="Aparajit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Support UAT </a:t>
            </a:r>
            <a:endParaRPr lang="en-US" sz="1200" dirty="0">
              <a:cs typeface="Aparajita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16577" y="4830434"/>
            <a:ext cx="7722379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Aparajita" panose="020B0604020202020204" pitchFamily="34" charset="0"/>
              </a:rPr>
              <a:t>Data flow between ICL and </a:t>
            </a:r>
            <a:r>
              <a:rPr lang="en-US" sz="1200" dirty="0" smtClean="0">
                <a:cs typeface="Aparajita" panose="020B0604020202020204" pitchFamily="34" charset="0"/>
              </a:rPr>
              <a:t>Carriers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Decommissioning of existing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Message sequencing</a:t>
            </a:r>
            <a:endParaRPr lang="en-US" sz="1200" dirty="0">
              <a:cs typeface="Aparajit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Aparajita" panose="020B0604020202020204" pitchFamily="34" charset="0"/>
              </a:rPr>
              <a:t>Report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Data Quality validation  for all Inbound Interface from ICL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parajita" panose="020B0604020202020204" pitchFamily="34" charset="0"/>
              </a:rPr>
              <a:t>Creation of User Manuals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16" y="2039810"/>
            <a:ext cx="1257961" cy="27484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cs typeface="Aparajita" panose="020B0604020202020204" pitchFamily="34" charset="0"/>
              </a:rPr>
              <a:t>In Scope</a:t>
            </a:r>
            <a:endParaRPr lang="en-US" sz="1400" dirty="0">
              <a:latin typeface="+mj-lt"/>
              <a:cs typeface="Aparajita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274" y="4878385"/>
            <a:ext cx="1257961" cy="12413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cs typeface="Aparajita" panose="020B0604020202020204" pitchFamily="34" charset="0"/>
              </a:rPr>
              <a:t>Out </a:t>
            </a:r>
          </a:p>
          <a:p>
            <a:pPr algn="ctr"/>
            <a:r>
              <a:rPr lang="en-US" sz="1400" dirty="0" smtClean="0">
                <a:cs typeface="Aparajita" panose="020B0604020202020204" pitchFamily="34" charset="0"/>
              </a:rPr>
              <a:t>Of Scope</a:t>
            </a:r>
            <a:endParaRPr lang="en-US" sz="1400" dirty="0">
              <a:cs typeface="Aparajit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615" y="1047719"/>
            <a:ext cx="1257962" cy="8731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  <a:cs typeface="Aparajita" panose="020B06040202020202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33835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lowchart: Process 87"/>
          <p:cNvSpPr/>
          <p:nvPr/>
        </p:nvSpPr>
        <p:spPr>
          <a:xfrm>
            <a:off x="2627234" y="774499"/>
            <a:ext cx="3264738" cy="5397702"/>
          </a:xfrm>
          <a:prstGeom prst="flowChartProcess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TTMS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825982" y="2133029"/>
            <a:ext cx="2867243" cy="3925372"/>
          </a:xfrm>
          <a:prstGeom prst="rect">
            <a:avLst/>
          </a:prstGeom>
          <a:solidFill>
            <a:srgbClr val="00B0F0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Mainframe Tables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3307" y="273989"/>
            <a:ext cx="8459701" cy="60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 dirty="0" smtClean="0">
                <a:latin typeface="Calibri" panose="020F0502020204030204" pitchFamily="34" charset="0"/>
              </a:rPr>
              <a:t>Our Understanding</a:t>
            </a:r>
            <a:endParaRPr lang="en-IN" sz="2400" b="1" dirty="0">
              <a:latin typeface="Calibri" panose="020F050202020403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78820" y="774499"/>
            <a:ext cx="1776548" cy="5424426"/>
          </a:xfrm>
          <a:prstGeom prst="rect">
            <a:avLst/>
          </a:prstGeom>
          <a:gradFill rotWithShape="1">
            <a:gsLst>
              <a:gs pos="0">
                <a:srgbClr val="4A6617">
                  <a:tint val="50000"/>
                  <a:satMod val="300000"/>
                </a:srgbClr>
              </a:gs>
              <a:gs pos="35000">
                <a:srgbClr val="4A6617">
                  <a:tint val="37000"/>
                  <a:satMod val="300000"/>
                </a:srgbClr>
              </a:gs>
              <a:gs pos="100000">
                <a:srgbClr val="4A661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A661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TMS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711924" y="1476105"/>
            <a:ext cx="1110343" cy="457200"/>
          </a:xfrm>
          <a:prstGeom prst="rect">
            <a:avLst/>
          </a:prstGeom>
          <a:gradFill rotWithShape="1">
            <a:gsLst>
              <a:gs pos="0">
                <a:srgbClr val="758085">
                  <a:tint val="50000"/>
                  <a:satMod val="300000"/>
                </a:srgbClr>
              </a:gs>
              <a:gs pos="35000">
                <a:srgbClr val="758085">
                  <a:tint val="37000"/>
                  <a:satMod val="300000"/>
                </a:srgbClr>
              </a:gs>
              <a:gs pos="100000">
                <a:srgbClr val="75808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58085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NVS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11923" y="2481945"/>
            <a:ext cx="1110343" cy="862146"/>
          </a:xfrm>
          <a:prstGeom prst="rect">
            <a:avLst/>
          </a:prstGeom>
          <a:gradFill rotWithShape="1">
            <a:gsLst>
              <a:gs pos="0">
                <a:srgbClr val="758085">
                  <a:tint val="50000"/>
                  <a:satMod val="300000"/>
                </a:srgbClr>
              </a:gs>
              <a:gs pos="35000">
                <a:srgbClr val="758085">
                  <a:tint val="37000"/>
                  <a:satMod val="300000"/>
                </a:srgbClr>
              </a:gs>
              <a:gs pos="100000">
                <a:srgbClr val="75808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58085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NPPS</a:t>
            </a:r>
          </a:p>
        </p:txBody>
      </p:sp>
      <p:sp>
        <p:nvSpPr>
          <p:cNvPr id="92" name="Can 91"/>
          <p:cNvSpPr/>
          <p:nvPr/>
        </p:nvSpPr>
        <p:spPr>
          <a:xfrm>
            <a:off x="3432577" y="2408670"/>
            <a:ext cx="1071154" cy="875212"/>
          </a:xfrm>
          <a:prstGeom prst="can">
            <a:avLst/>
          </a:prstGeom>
          <a:solidFill>
            <a:srgbClr val="2F5897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Shipments Events DB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327061" y="874710"/>
            <a:ext cx="1476106" cy="1171152"/>
          </a:xfrm>
          <a:prstGeom prst="rect">
            <a:avLst/>
          </a:prstGeom>
          <a:gradFill rotWithShape="1">
            <a:gsLst>
              <a:gs pos="0">
                <a:srgbClr val="9C5252">
                  <a:tint val="50000"/>
                  <a:satMod val="300000"/>
                </a:srgbClr>
              </a:gs>
              <a:gs pos="35000">
                <a:srgbClr val="9C5252">
                  <a:tint val="37000"/>
                  <a:satMod val="300000"/>
                </a:srgbClr>
              </a:gs>
              <a:gs pos="100000">
                <a:srgbClr val="9C525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C525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42017" y="1293219"/>
            <a:ext cx="2076994" cy="3451866"/>
          </a:xfrm>
          <a:prstGeom prst="rect">
            <a:avLst/>
          </a:prstGeom>
          <a:gradFill rotWithShape="1">
            <a:gsLst>
              <a:gs pos="0">
                <a:srgbClr val="4A6617">
                  <a:tint val="50000"/>
                  <a:satMod val="300000"/>
                </a:srgbClr>
              </a:gs>
              <a:gs pos="35000">
                <a:srgbClr val="4A6617">
                  <a:tint val="37000"/>
                  <a:satMod val="300000"/>
                </a:srgbClr>
              </a:gs>
              <a:gs pos="100000">
                <a:srgbClr val="4A661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A661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ICL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564532" y="5272598"/>
            <a:ext cx="1630121" cy="36807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Carriers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2166531" y="1013158"/>
            <a:ext cx="1149367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51"/>
          <p:cNvCxnSpPr>
            <a:stCxn id="94" idx="2"/>
            <a:endCxn id="95" idx="0"/>
          </p:cNvCxnSpPr>
          <p:nvPr/>
        </p:nvCxnSpPr>
        <p:spPr>
          <a:xfrm rot="5400000">
            <a:off x="7116298" y="5008381"/>
            <a:ext cx="527513" cy="921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66"/>
          <p:cNvCxnSpPr>
            <a:stCxn id="92" idx="2"/>
          </p:cNvCxnSpPr>
          <p:nvPr/>
        </p:nvCxnSpPr>
        <p:spPr>
          <a:xfrm rot="10800000">
            <a:off x="1505809" y="1742210"/>
            <a:ext cx="1926769" cy="110406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66"/>
          <p:cNvCxnSpPr>
            <a:stCxn id="92" idx="2"/>
            <a:endCxn id="91" idx="3"/>
          </p:cNvCxnSpPr>
          <p:nvPr/>
        </p:nvCxnSpPr>
        <p:spPr>
          <a:xfrm rot="10800000" flipV="1">
            <a:off x="1822267" y="2846276"/>
            <a:ext cx="1610311" cy="6674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817754" y="1600200"/>
            <a:ext cx="1110343" cy="457200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Order / Shipments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817753" y="2212015"/>
            <a:ext cx="1110343" cy="457200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Bulk Planning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5342" y="2845558"/>
            <a:ext cx="1110343" cy="457200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Deviation Request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825341" y="3457373"/>
            <a:ext cx="1110343" cy="457200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Invoice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58000" y="4066972"/>
            <a:ext cx="1110343" cy="529013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Online Logistics Report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362790" y="964783"/>
            <a:ext cx="124585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900" dirty="0" smtClean="0">
                <a:solidFill>
                  <a:prstClr val="black"/>
                </a:solidFill>
                <a:latin typeface="Calibri"/>
              </a:rPr>
              <a:t>NAP CPU PROCON</a:t>
            </a:r>
          </a:p>
          <a:p>
            <a:pPr defTabSz="914400"/>
            <a:r>
              <a:rPr lang="en-US" sz="900" dirty="0" smtClean="0">
                <a:solidFill>
                  <a:prstClr val="black"/>
                </a:solidFill>
                <a:latin typeface="Calibri"/>
              </a:rPr>
              <a:t>DEALER ALLOCATION /</a:t>
            </a:r>
          </a:p>
          <a:p>
            <a:pPr defTabSz="914400"/>
            <a:r>
              <a:rPr lang="en-US" sz="900" dirty="0" smtClean="0">
                <a:solidFill>
                  <a:prstClr val="black"/>
                </a:solidFill>
                <a:latin typeface="Calibri"/>
              </a:rPr>
              <a:t>DEALER CHANGE</a:t>
            </a:r>
          </a:p>
          <a:p>
            <a:pPr defTabSz="914400"/>
            <a:r>
              <a:rPr lang="en-US" sz="900" dirty="0" smtClean="0">
                <a:solidFill>
                  <a:prstClr val="black"/>
                </a:solidFill>
                <a:latin typeface="Calibri"/>
              </a:rPr>
              <a:t>DEALER INFO</a:t>
            </a:r>
          </a:p>
          <a:p>
            <a:pPr defTabSz="914400"/>
            <a:r>
              <a:rPr lang="en-US" sz="900" dirty="0" smtClean="0">
                <a:solidFill>
                  <a:prstClr val="black"/>
                </a:solidFill>
                <a:latin typeface="Calibri"/>
              </a:rPr>
              <a:t>VEHICLE INFO</a:t>
            </a:r>
          </a:p>
          <a:p>
            <a:pPr defTabSz="914400"/>
            <a:r>
              <a:rPr lang="en-US" sz="900" dirty="0" smtClean="0">
                <a:solidFill>
                  <a:prstClr val="black"/>
                </a:solidFill>
                <a:latin typeface="Calibri"/>
              </a:rPr>
              <a:t>EVENTS</a:t>
            </a:r>
          </a:p>
          <a:p>
            <a:pPr defTabSz="914400"/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1" name="Straight Arrow Connector 81"/>
          <p:cNvCxnSpPr>
            <a:endCxn id="94" idx="0"/>
          </p:cNvCxnSpPr>
          <p:nvPr/>
        </p:nvCxnSpPr>
        <p:spPr>
          <a:xfrm>
            <a:off x="4800600" y="1013158"/>
            <a:ext cx="2579914" cy="280061"/>
          </a:xfrm>
          <a:prstGeom prst="bentConnector2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Can 112"/>
          <p:cNvSpPr/>
          <p:nvPr/>
        </p:nvSpPr>
        <p:spPr>
          <a:xfrm>
            <a:off x="3502551" y="4595985"/>
            <a:ext cx="1099302" cy="624308"/>
          </a:xfrm>
          <a:prstGeom prst="can">
            <a:avLst/>
          </a:prstGeom>
          <a:solidFill>
            <a:srgbClr val="2F5897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Accrual</a:t>
            </a:r>
          </a:p>
        </p:txBody>
      </p:sp>
      <p:sp>
        <p:nvSpPr>
          <p:cNvPr id="114" name="Can 113"/>
          <p:cNvSpPr/>
          <p:nvPr/>
        </p:nvSpPr>
        <p:spPr>
          <a:xfrm>
            <a:off x="4756395" y="3648570"/>
            <a:ext cx="757052" cy="624308"/>
          </a:xfrm>
          <a:prstGeom prst="can">
            <a:avLst/>
          </a:prstGeom>
          <a:solidFill>
            <a:srgbClr val="2F5897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Shipping schedule</a:t>
            </a:r>
          </a:p>
        </p:txBody>
      </p:sp>
      <p:sp>
        <p:nvSpPr>
          <p:cNvPr id="115" name="Can 114"/>
          <p:cNvSpPr/>
          <p:nvPr/>
        </p:nvSpPr>
        <p:spPr>
          <a:xfrm>
            <a:off x="3064574" y="5344054"/>
            <a:ext cx="757052" cy="624308"/>
          </a:xfrm>
          <a:prstGeom prst="can">
            <a:avLst/>
          </a:prstGeom>
          <a:solidFill>
            <a:srgbClr val="2F5897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Voucher</a:t>
            </a:r>
          </a:p>
        </p:txBody>
      </p:sp>
      <p:cxnSp>
        <p:nvCxnSpPr>
          <p:cNvPr id="118" name="Elbow Connector 117"/>
          <p:cNvCxnSpPr>
            <a:stCxn id="95" idx="3"/>
            <a:endCxn id="94" idx="3"/>
          </p:cNvCxnSpPr>
          <p:nvPr/>
        </p:nvCxnSpPr>
        <p:spPr>
          <a:xfrm flipV="1">
            <a:off x="8194653" y="3019152"/>
            <a:ext cx="224358" cy="2437483"/>
          </a:xfrm>
          <a:prstGeom prst="bentConnector3">
            <a:avLst>
              <a:gd name="adj1" fmla="val 201891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723477" y="3953774"/>
            <a:ext cx="1110343" cy="862146"/>
          </a:xfrm>
          <a:prstGeom prst="rect">
            <a:avLst/>
          </a:prstGeom>
          <a:gradFill rotWithShape="1">
            <a:gsLst>
              <a:gs pos="0">
                <a:srgbClr val="758085">
                  <a:tint val="50000"/>
                  <a:satMod val="300000"/>
                </a:srgbClr>
              </a:gs>
              <a:gs pos="35000">
                <a:srgbClr val="758085">
                  <a:tint val="37000"/>
                  <a:satMod val="300000"/>
                </a:srgbClr>
              </a:gs>
              <a:gs pos="100000">
                <a:srgbClr val="75808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58085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VDW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36373" y="5004614"/>
            <a:ext cx="1085894" cy="495155"/>
          </a:xfrm>
          <a:prstGeom prst="rect">
            <a:avLst/>
          </a:prstGeom>
          <a:gradFill rotWithShape="1">
            <a:gsLst>
              <a:gs pos="0">
                <a:srgbClr val="758085">
                  <a:tint val="50000"/>
                  <a:satMod val="300000"/>
                </a:srgbClr>
              </a:gs>
              <a:gs pos="35000">
                <a:srgbClr val="758085">
                  <a:tint val="37000"/>
                  <a:satMod val="300000"/>
                </a:srgbClr>
              </a:gs>
              <a:gs pos="100000">
                <a:srgbClr val="75808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58085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FTPR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736373" y="5682350"/>
            <a:ext cx="1092427" cy="457200"/>
          </a:xfrm>
          <a:prstGeom prst="rect">
            <a:avLst/>
          </a:prstGeom>
          <a:gradFill rotWithShape="1">
            <a:gsLst>
              <a:gs pos="0">
                <a:srgbClr val="758085">
                  <a:tint val="50000"/>
                  <a:satMod val="300000"/>
                </a:srgbClr>
              </a:gs>
              <a:gs pos="35000">
                <a:srgbClr val="758085">
                  <a:tint val="37000"/>
                  <a:satMod val="300000"/>
                </a:srgbClr>
              </a:gs>
              <a:gs pos="100000">
                <a:srgbClr val="75808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58085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PeopleSoft</a:t>
            </a:r>
          </a:p>
        </p:txBody>
      </p:sp>
      <p:cxnSp>
        <p:nvCxnSpPr>
          <p:cNvPr id="122" name="Straight Arrow Connector 121"/>
          <p:cNvCxnSpPr>
            <a:stCxn id="119" idx="2"/>
            <a:endCxn id="120" idx="0"/>
          </p:cNvCxnSpPr>
          <p:nvPr/>
        </p:nvCxnSpPr>
        <p:spPr>
          <a:xfrm>
            <a:off x="1278649" y="4815920"/>
            <a:ext cx="671" cy="18869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20" idx="2"/>
            <a:endCxn id="121" idx="0"/>
          </p:cNvCxnSpPr>
          <p:nvPr/>
        </p:nvCxnSpPr>
        <p:spPr>
          <a:xfrm>
            <a:off x="1279320" y="5499769"/>
            <a:ext cx="3267" cy="182581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an 123"/>
          <p:cNvSpPr/>
          <p:nvPr/>
        </p:nvSpPr>
        <p:spPr>
          <a:xfrm>
            <a:off x="3455410" y="3320203"/>
            <a:ext cx="1096711" cy="633571"/>
          </a:xfrm>
          <a:prstGeom prst="can">
            <a:avLst/>
          </a:prstGeom>
          <a:solidFill>
            <a:srgbClr val="2F5897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VDW Staging</a:t>
            </a:r>
          </a:p>
        </p:txBody>
      </p:sp>
      <p:cxnSp>
        <p:nvCxnSpPr>
          <p:cNvPr id="125" name="Straight Arrow Connector 124"/>
          <p:cNvCxnSpPr>
            <a:stCxn id="124" idx="2"/>
            <a:endCxn id="119" idx="3"/>
          </p:cNvCxnSpPr>
          <p:nvPr/>
        </p:nvCxnSpPr>
        <p:spPr>
          <a:xfrm rot="10800000" flipV="1">
            <a:off x="1833820" y="3636989"/>
            <a:ext cx="1621590" cy="74785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rot="10800000">
            <a:off x="1822269" y="5245371"/>
            <a:ext cx="1242307" cy="404016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13" idx="2"/>
            <a:endCxn id="120" idx="3"/>
          </p:cNvCxnSpPr>
          <p:nvPr/>
        </p:nvCxnSpPr>
        <p:spPr>
          <a:xfrm rot="10800000" flipV="1">
            <a:off x="1822267" y="4908138"/>
            <a:ext cx="1680284" cy="344053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Can 127"/>
          <p:cNvSpPr/>
          <p:nvPr/>
        </p:nvSpPr>
        <p:spPr>
          <a:xfrm>
            <a:off x="3472588" y="4091607"/>
            <a:ext cx="1101702" cy="362543"/>
          </a:xfrm>
          <a:prstGeom prst="can">
            <a:avLst/>
          </a:prstGeom>
          <a:solidFill>
            <a:srgbClr val="2F5897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Transit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968343" y="6008745"/>
            <a:ext cx="1037463" cy="2616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>
            <a:spAutoFit/>
          </a:bodyPr>
          <a:lstStyle/>
          <a:p>
            <a:r>
              <a:rPr lang="en-US" sz="1100" dirty="0" smtClean="0"/>
              <a:t>Not In Scope </a:t>
            </a:r>
            <a:endParaRPr lang="en-US" sz="1100" dirty="0"/>
          </a:p>
        </p:txBody>
      </p:sp>
      <p:cxnSp>
        <p:nvCxnSpPr>
          <p:cNvPr id="167" name="Elbow Connector 166"/>
          <p:cNvCxnSpPr>
            <a:stCxn id="94" idx="1"/>
            <a:endCxn id="112" idx="3"/>
          </p:cNvCxnSpPr>
          <p:nvPr/>
        </p:nvCxnSpPr>
        <p:spPr>
          <a:xfrm rot="10800000" flipV="1">
            <a:off x="5693225" y="3019151"/>
            <a:ext cx="648792" cy="1076563"/>
          </a:xfrm>
          <a:prstGeom prst="bent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lowchart: Direct Access Storage 6"/>
          <p:cNvSpPr/>
          <p:nvPr/>
        </p:nvSpPr>
        <p:spPr>
          <a:xfrm>
            <a:off x="4431412" y="5441916"/>
            <a:ext cx="1260887" cy="530347"/>
          </a:xfrm>
          <a:prstGeom prst="flowChartMagneticDrum">
            <a:avLst/>
          </a:prstGeom>
          <a:solidFill>
            <a:srgbClr val="2F5897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sz="1000" kern="0" dirty="0">
                <a:solidFill>
                  <a:prstClr val="black"/>
                </a:solidFill>
              </a:rPr>
              <a:t>Vessel </a:t>
            </a:r>
            <a:r>
              <a:rPr lang="en-US" sz="1000" kern="0" dirty="0" smtClean="0">
                <a:solidFill>
                  <a:prstClr val="black"/>
                </a:solidFill>
              </a:rPr>
              <a:t>ETA</a:t>
            </a:r>
          </a:p>
          <a:p>
            <a:pPr lvl="0" algn="ctr" defTabSz="914400">
              <a:defRPr/>
            </a:pPr>
            <a:r>
              <a:rPr lang="en-US" sz="1000" kern="0" dirty="0" smtClean="0">
                <a:solidFill>
                  <a:prstClr val="black"/>
                </a:solidFill>
              </a:rPr>
              <a:t>Queues</a:t>
            </a:r>
            <a:endParaRPr lang="en-US" sz="10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8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Calibri" panose="020F0502020204030204" pitchFamily="34" charset="0"/>
              </a:rPr>
              <a:t>Execution </a:t>
            </a:r>
            <a:r>
              <a:rPr lang="en-US" sz="2400" b="1" dirty="0" smtClean="0">
                <a:latin typeface="Calibri" panose="020F0502020204030204" pitchFamily="34" charset="0"/>
              </a:rPr>
              <a:t>Approach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34" name="Chevron 33"/>
          <p:cNvSpPr/>
          <p:nvPr/>
        </p:nvSpPr>
        <p:spPr bwMode="auto">
          <a:xfrm>
            <a:off x="154945" y="965842"/>
            <a:ext cx="1578852" cy="242309"/>
          </a:xfrm>
          <a:prstGeom prst="chevron">
            <a:avLst>
              <a:gd name="adj" fmla="val 28788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53788" tIns="26894" rIns="53788" bIns="26894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800" b="1" dirty="0">
                <a:solidFill>
                  <a:schemeClr val="bg1"/>
                </a:solidFill>
                <a:ea typeface="ＭＳ Ｐゴシック" pitchFamily="-12" charset="-128"/>
                <a:cs typeface="Calibri" panose="020F0502020204030204" pitchFamily="34" charset="0"/>
              </a:rPr>
              <a:t>Elaboration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1733797" y="969718"/>
            <a:ext cx="6270827" cy="238433"/>
          </a:xfrm>
          <a:prstGeom prst="chevron">
            <a:avLst>
              <a:gd name="adj" fmla="val 28788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53788" tIns="26894" rIns="53788" bIns="26894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800" b="1" dirty="0">
                <a:solidFill>
                  <a:schemeClr val="bg1"/>
                </a:solidFill>
                <a:ea typeface="ＭＳ Ｐゴシック" pitchFamily="-12" charset="-128"/>
                <a:cs typeface="Calibri" panose="020F0502020204030204" pitchFamily="34" charset="0"/>
              </a:rPr>
              <a:t>Construction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8004624" y="951396"/>
            <a:ext cx="1139375" cy="256755"/>
          </a:xfrm>
          <a:prstGeom prst="chevron">
            <a:avLst>
              <a:gd name="adj" fmla="val 28788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53788" tIns="26894" rIns="53788" bIns="26894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800" b="1" dirty="0">
                <a:solidFill>
                  <a:schemeClr val="bg1"/>
                </a:solidFill>
                <a:ea typeface="ＭＳ Ｐゴシック" pitchFamily="-12" charset="-128"/>
                <a:cs typeface="Calibri" panose="020F0502020204030204" pitchFamily="34" charset="0"/>
              </a:rPr>
              <a:t>Transition</a:t>
            </a:r>
          </a:p>
        </p:txBody>
      </p:sp>
      <p:sp>
        <p:nvSpPr>
          <p:cNvPr id="44" name="Chevron 43"/>
          <p:cNvSpPr/>
          <p:nvPr/>
        </p:nvSpPr>
        <p:spPr bwMode="auto">
          <a:xfrm>
            <a:off x="6648460" y="967203"/>
            <a:ext cx="1356164" cy="240948"/>
          </a:xfrm>
          <a:prstGeom prst="chevron">
            <a:avLst>
              <a:gd name="adj" fmla="val 28788"/>
            </a:avLst>
          </a:prstGeom>
          <a:solidFill>
            <a:schemeClr val="bg1"/>
          </a:solidFill>
          <a:ln w="9525" cap="flat" cmpd="sng" algn="ctr">
            <a:solidFill>
              <a:srgbClr val="005B9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788" tIns="26894" rIns="53788" bIns="26894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706" b="1" dirty="0">
                <a:solidFill>
                  <a:schemeClr val="tx2"/>
                </a:solidFill>
                <a:ea typeface="ＭＳ Ｐゴシック" pitchFamily="-12" charset="-128"/>
                <a:cs typeface="Calibri" panose="020F0502020204030204" pitchFamily="34" charset="0"/>
              </a:rPr>
              <a:t> </a:t>
            </a:r>
            <a:r>
              <a:rPr lang="en-US" sz="800" b="1" dirty="0">
                <a:solidFill>
                  <a:schemeClr val="tx2"/>
                </a:solidFill>
                <a:ea typeface="ＭＳ Ｐゴシック" pitchFamily="-12" charset="-128"/>
                <a:cs typeface="Calibri" panose="020F0502020204030204" pitchFamily="34" charset="0"/>
              </a:rPr>
              <a:t>End to End </a:t>
            </a:r>
            <a:r>
              <a:rPr lang="en-US" sz="800" b="1" dirty="0" smtClean="0">
                <a:solidFill>
                  <a:schemeClr val="tx2"/>
                </a:solidFill>
                <a:ea typeface="ＭＳ Ｐゴシック" pitchFamily="-12" charset="-128"/>
                <a:cs typeface="Calibri" panose="020F0502020204030204" pitchFamily="34" charset="0"/>
              </a:rPr>
              <a:t>Testing</a:t>
            </a:r>
            <a:endParaRPr lang="en-US" sz="706" b="1" dirty="0">
              <a:solidFill>
                <a:schemeClr val="tx2"/>
              </a:solidFill>
              <a:ea typeface="ＭＳ Ｐゴシック" pitchFamily="-12" charset="-128"/>
              <a:cs typeface="Calibri" panose="020F05020202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21922" y="1270660"/>
            <a:ext cx="0" cy="4904507"/>
          </a:xfrm>
          <a:prstGeom prst="line">
            <a:avLst/>
          </a:prstGeom>
          <a:ln w="31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004625" y="1253118"/>
            <a:ext cx="1980" cy="4904506"/>
          </a:xfrm>
          <a:prstGeom prst="line">
            <a:avLst/>
          </a:prstGeom>
          <a:ln w="31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8798" y="1457018"/>
            <a:ext cx="1697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847" indent="-100847">
              <a:buFont typeface="Arial" panose="020B0604020202020204" pitchFamily="34" charset="0"/>
              <a:buChar char="•"/>
            </a:pPr>
            <a:r>
              <a:rPr lang="en-US" sz="800" dirty="0"/>
              <a:t>Integration Use Cases</a:t>
            </a:r>
          </a:p>
          <a:p>
            <a:pPr marL="100847" indent="-100847">
              <a:buFont typeface="Arial" panose="020B0604020202020204" pitchFamily="34" charset="0"/>
              <a:buChar char="•"/>
            </a:pPr>
            <a:r>
              <a:rPr lang="en-US" sz="800" dirty="0"/>
              <a:t>TMS - System Architecture</a:t>
            </a:r>
          </a:p>
          <a:p>
            <a:pPr marL="100847" indent="-100847">
              <a:buFont typeface="Arial" panose="020B0604020202020204" pitchFamily="34" charset="0"/>
              <a:buChar char="•"/>
            </a:pPr>
            <a:r>
              <a:rPr lang="en-US" sz="800" dirty="0"/>
              <a:t>ICL Architecture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59945" y="1270660"/>
            <a:ext cx="789426" cy="214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89801" y="1890547"/>
            <a:ext cx="789426" cy="2144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7743" y="2148056"/>
            <a:ext cx="1710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847" indent="-100847">
              <a:buFont typeface="Arial" panose="020B0604020202020204" pitchFamily="34" charset="0"/>
              <a:buChar char="•"/>
            </a:pPr>
            <a:r>
              <a:rPr lang="en-US" sz="800" dirty="0"/>
              <a:t>Technical Design</a:t>
            </a:r>
          </a:p>
          <a:p>
            <a:pPr marL="100847" indent="-100847">
              <a:buFont typeface="Arial" panose="020B0604020202020204" pitchFamily="34" charset="0"/>
              <a:buChar char="•"/>
            </a:pPr>
            <a:r>
              <a:rPr lang="en-US" sz="800" dirty="0"/>
              <a:t>Dev. Infra. Readiness</a:t>
            </a:r>
          </a:p>
          <a:p>
            <a:pPr marL="100847" indent="-100847">
              <a:buFont typeface="Arial" panose="020B0604020202020204" pitchFamily="34" charset="0"/>
              <a:buChar char="•"/>
            </a:pPr>
            <a:r>
              <a:rPr lang="en-US" sz="800" dirty="0"/>
              <a:t>Test Strategy &amp; Design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14915" y="843185"/>
            <a:ext cx="1571383" cy="16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45512" y="735365"/>
            <a:ext cx="1105339" cy="218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23" dirty="0"/>
              <a:t>Aug 15 – Nov -15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1741914" y="844537"/>
            <a:ext cx="4887037" cy="93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42586" y="736531"/>
            <a:ext cx="995276" cy="21897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23" dirty="0"/>
              <a:t>Dec 15 – Aug 16 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40221" y="846871"/>
            <a:ext cx="1216355" cy="1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01652" y="738394"/>
            <a:ext cx="895338" cy="21897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23" dirty="0"/>
              <a:t>Sep 16 – Feb 17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7950144" y="843185"/>
            <a:ext cx="1193855" cy="107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075738" y="692714"/>
            <a:ext cx="956602" cy="21897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23" dirty="0"/>
              <a:t>Mar 17 – May 17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766947" y="3201259"/>
            <a:ext cx="1154391" cy="214494"/>
            <a:chOff x="1741914" y="1270660"/>
            <a:chExt cx="1154391" cy="214494"/>
          </a:xfrm>
        </p:grpSpPr>
        <p:sp>
          <p:nvSpPr>
            <p:cNvPr id="53" name="Rectangle 52"/>
            <p:cNvSpPr/>
            <p:nvPr/>
          </p:nvSpPr>
          <p:spPr>
            <a:xfrm>
              <a:off x="1741914" y="1270660"/>
              <a:ext cx="699031" cy="21449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Transit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64695" y="1270660"/>
              <a:ext cx="124125" cy="21449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617095" y="1270660"/>
              <a:ext cx="124125" cy="21288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772180" y="1270660"/>
              <a:ext cx="124125" cy="21449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014825" y="2812507"/>
            <a:ext cx="1706566" cy="331644"/>
            <a:chOff x="9380135" y="2850376"/>
            <a:chExt cx="1217042" cy="240451"/>
          </a:xfrm>
        </p:grpSpPr>
        <p:sp>
          <p:nvSpPr>
            <p:cNvPr id="72" name="Rectangle 71"/>
            <p:cNvSpPr/>
            <p:nvPr/>
          </p:nvSpPr>
          <p:spPr>
            <a:xfrm>
              <a:off x="9380135" y="2850376"/>
              <a:ext cx="916013" cy="2404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Outbound from TTMS to ICL 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0319899" y="2851987"/>
              <a:ext cx="80148" cy="238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422136" y="2850376"/>
              <a:ext cx="80148" cy="2404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517029" y="2851987"/>
              <a:ext cx="80148" cy="23884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5496" y="3473410"/>
            <a:ext cx="1520520" cy="216104"/>
            <a:chOff x="2619875" y="3036016"/>
            <a:chExt cx="1520520" cy="216104"/>
          </a:xfrm>
        </p:grpSpPr>
        <p:sp>
          <p:nvSpPr>
            <p:cNvPr id="78" name="Rectangle 77"/>
            <p:cNvSpPr/>
            <p:nvPr/>
          </p:nvSpPr>
          <p:spPr>
            <a:xfrm>
              <a:off x="2619875" y="3037626"/>
              <a:ext cx="1065160" cy="21449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Shipment Plan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708785" y="3037626"/>
              <a:ext cx="124125" cy="21449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861185" y="3036016"/>
              <a:ext cx="124125" cy="2144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016270" y="3037626"/>
              <a:ext cx="124125" cy="21449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34597" y="3747171"/>
            <a:ext cx="2033168" cy="216104"/>
            <a:chOff x="2999883" y="3425916"/>
            <a:chExt cx="2033168" cy="216104"/>
          </a:xfrm>
        </p:grpSpPr>
        <p:sp>
          <p:nvSpPr>
            <p:cNvPr id="84" name="Rectangle 83"/>
            <p:cNvSpPr/>
            <p:nvPr/>
          </p:nvSpPr>
          <p:spPr>
            <a:xfrm>
              <a:off x="2999883" y="3427526"/>
              <a:ext cx="1265052" cy="21449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Shipment Actual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288685" y="3427526"/>
              <a:ext cx="124125" cy="21449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41085" y="3425916"/>
              <a:ext cx="124125" cy="2144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582102" y="3427526"/>
              <a:ext cx="124125" cy="21449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877966" y="3425916"/>
              <a:ext cx="155085" cy="21610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734250" y="3425916"/>
              <a:ext cx="124125" cy="21449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95348" y="4035000"/>
            <a:ext cx="1720412" cy="216104"/>
            <a:chOff x="3192470" y="2784384"/>
            <a:chExt cx="1720412" cy="216104"/>
          </a:xfrm>
        </p:grpSpPr>
        <p:sp>
          <p:nvSpPr>
            <p:cNvPr id="90" name="Rectangle 89"/>
            <p:cNvSpPr/>
            <p:nvPr/>
          </p:nvSpPr>
          <p:spPr>
            <a:xfrm>
              <a:off x="3192470" y="2785994"/>
              <a:ext cx="1265052" cy="21449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Payment Vouchers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481272" y="2785994"/>
              <a:ext cx="124125" cy="21449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33672" y="2784384"/>
              <a:ext cx="124125" cy="2144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88757" y="2785994"/>
              <a:ext cx="124125" cy="21449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67685" y="2543310"/>
            <a:ext cx="1473768" cy="212377"/>
            <a:chOff x="3553860" y="3186159"/>
            <a:chExt cx="1473768" cy="376438"/>
          </a:xfrm>
        </p:grpSpPr>
        <p:sp>
          <p:nvSpPr>
            <p:cNvPr id="96" name="Rectangle 95"/>
            <p:cNvSpPr/>
            <p:nvPr/>
          </p:nvSpPr>
          <p:spPr>
            <a:xfrm>
              <a:off x="3553860" y="3187768"/>
              <a:ext cx="1025322" cy="373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Vessel  ETA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10086" y="3187768"/>
              <a:ext cx="124125" cy="3748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62486" y="3186159"/>
              <a:ext cx="124125" cy="3748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903503" y="3187768"/>
              <a:ext cx="124125" cy="3748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94085" y="4575208"/>
            <a:ext cx="1508967" cy="273948"/>
            <a:chOff x="4457106" y="3757769"/>
            <a:chExt cx="1000856" cy="215506"/>
          </a:xfrm>
        </p:grpSpPr>
        <p:sp>
          <p:nvSpPr>
            <p:cNvPr id="102" name="Rectangle 101"/>
            <p:cNvSpPr/>
            <p:nvPr/>
          </p:nvSpPr>
          <p:spPr>
            <a:xfrm>
              <a:off x="4457106" y="3757769"/>
              <a:ext cx="687190" cy="21550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VDW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171229" y="3757769"/>
              <a:ext cx="82786" cy="2155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268704" y="3757770"/>
              <a:ext cx="86395" cy="2144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377134" y="3757769"/>
              <a:ext cx="80828" cy="21449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1913625" y="4434973"/>
            <a:ext cx="247688" cy="1781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1913625" y="4669749"/>
            <a:ext cx="247688" cy="17812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913625" y="4904525"/>
            <a:ext cx="247688" cy="17812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913625" y="5139301"/>
            <a:ext cx="247688" cy="178128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913625" y="5374077"/>
            <a:ext cx="247688" cy="17812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2161313" y="4405645"/>
            <a:ext cx="2075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Development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163166" y="4630562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Functional  </a:t>
            </a:r>
            <a:r>
              <a:rPr lang="en-US" sz="1100" dirty="0" smtClean="0"/>
              <a:t>Testing</a:t>
            </a:r>
            <a:endParaRPr lang="en-US" sz="1100" dirty="0"/>
          </a:p>
        </p:txBody>
      </p:sp>
      <p:sp>
        <p:nvSpPr>
          <p:cNvPr id="115" name="Rectangle 114"/>
          <p:cNvSpPr/>
          <p:nvPr/>
        </p:nvSpPr>
        <p:spPr>
          <a:xfrm>
            <a:off x="2166313" y="4849157"/>
            <a:ext cx="16689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Integration </a:t>
            </a:r>
            <a:r>
              <a:rPr lang="en-US" sz="1100" dirty="0" smtClean="0"/>
              <a:t>Testing</a:t>
            </a:r>
            <a:endParaRPr lang="en-US" sz="1100" dirty="0"/>
          </a:p>
        </p:txBody>
      </p:sp>
      <p:sp>
        <p:nvSpPr>
          <p:cNvPr id="116" name="Rectangle 115"/>
          <p:cNvSpPr/>
          <p:nvPr/>
        </p:nvSpPr>
        <p:spPr>
          <a:xfrm>
            <a:off x="2165786" y="5081073"/>
            <a:ext cx="2286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Parallel </a:t>
            </a:r>
            <a:r>
              <a:rPr lang="en-US" sz="1100" dirty="0" smtClean="0"/>
              <a:t>Validation</a:t>
            </a:r>
            <a:endParaRPr lang="en-US" sz="1100" dirty="0"/>
          </a:p>
        </p:txBody>
      </p:sp>
      <p:sp>
        <p:nvSpPr>
          <p:cNvPr id="118" name="Rectangle 117"/>
          <p:cNvSpPr/>
          <p:nvPr/>
        </p:nvSpPr>
        <p:spPr>
          <a:xfrm>
            <a:off x="2159331" y="5297270"/>
            <a:ext cx="14927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Performance Testing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403051" y="4885668"/>
            <a:ext cx="1547093" cy="355320"/>
            <a:chOff x="5619388" y="4009700"/>
            <a:chExt cx="1622580" cy="471088"/>
          </a:xfrm>
        </p:grpSpPr>
        <p:sp>
          <p:nvSpPr>
            <p:cNvPr id="119" name="Rectangle 118"/>
            <p:cNvSpPr/>
            <p:nvPr/>
          </p:nvSpPr>
          <p:spPr>
            <a:xfrm>
              <a:off x="5619388" y="4009700"/>
              <a:ext cx="473846" cy="47108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82601" y="4009700"/>
              <a:ext cx="459367" cy="47108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138703" y="4009700"/>
              <a:ext cx="599634" cy="47108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6476945" y="5313749"/>
            <a:ext cx="1383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End to End Testing</a:t>
            </a:r>
            <a:endParaRPr lang="en-US" sz="1100" dirty="0"/>
          </a:p>
        </p:txBody>
      </p:sp>
      <p:sp>
        <p:nvSpPr>
          <p:cNvPr id="123" name="Rectangle 122"/>
          <p:cNvSpPr/>
          <p:nvPr/>
        </p:nvSpPr>
        <p:spPr>
          <a:xfrm>
            <a:off x="8077089" y="5463141"/>
            <a:ext cx="865030" cy="2415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Go Live</a:t>
            </a:r>
            <a:endParaRPr lang="en-US" sz="1100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4225886" y="4309923"/>
            <a:ext cx="1881740" cy="212377"/>
            <a:chOff x="3553860" y="3186159"/>
            <a:chExt cx="1881740" cy="376438"/>
          </a:xfrm>
        </p:grpSpPr>
        <p:sp>
          <p:nvSpPr>
            <p:cNvPr id="125" name="Rectangle 124"/>
            <p:cNvSpPr/>
            <p:nvPr/>
          </p:nvSpPr>
          <p:spPr>
            <a:xfrm>
              <a:off x="3553860" y="3187767"/>
              <a:ext cx="1412312" cy="3748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Shipping Schedule  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003990" y="3187768"/>
              <a:ext cx="124125" cy="3748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56390" y="3186159"/>
              <a:ext cx="124125" cy="3748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311475" y="3187768"/>
              <a:ext cx="124125" cy="3748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1913625" y="5608853"/>
            <a:ext cx="247688" cy="178128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2207974" y="5567112"/>
            <a:ext cx="10005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UAT Support</a:t>
            </a:r>
            <a:endParaRPr lang="en-US" sz="1100" dirty="0"/>
          </a:p>
        </p:txBody>
      </p:sp>
      <p:sp>
        <p:nvSpPr>
          <p:cNvPr id="131" name="TextBox 130"/>
          <p:cNvSpPr txBox="1"/>
          <p:nvPr/>
        </p:nvSpPr>
        <p:spPr>
          <a:xfrm>
            <a:off x="5624880" y="3646052"/>
            <a:ext cx="1765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 smtClean="0"/>
              <a:t>Interim Performance Validation and Pre- UAT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2401" y="6079287"/>
            <a:ext cx="8678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i="1" dirty="0" smtClean="0"/>
              <a:t>* </a:t>
            </a:r>
            <a:r>
              <a:rPr lang="en-US" sz="1000" b="1" i="1" dirty="0" smtClean="0"/>
              <a:t>The above iterations are only representation of our execution methodology and doesn’t depict the actual effort / time line for each iteration</a:t>
            </a:r>
            <a:endParaRPr lang="en-US" sz="900" b="1" i="1" dirty="0"/>
          </a:p>
        </p:txBody>
      </p:sp>
      <p:sp>
        <p:nvSpPr>
          <p:cNvPr id="17" name="5-Point Star 16"/>
          <p:cNvSpPr/>
          <p:nvPr/>
        </p:nvSpPr>
        <p:spPr>
          <a:xfrm>
            <a:off x="5531091" y="3736343"/>
            <a:ext cx="192385" cy="196878"/>
          </a:xfrm>
          <a:prstGeom prst="star5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3" name="Group 182"/>
          <p:cNvGrpSpPr/>
          <p:nvPr/>
        </p:nvGrpSpPr>
        <p:grpSpPr>
          <a:xfrm>
            <a:off x="1776415" y="2161313"/>
            <a:ext cx="1324021" cy="328669"/>
            <a:chOff x="3553859" y="3186159"/>
            <a:chExt cx="1870317" cy="376438"/>
          </a:xfrm>
        </p:grpSpPr>
        <p:sp>
          <p:nvSpPr>
            <p:cNvPr id="184" name="Rectangle 183"/>
            <p:cNvSpPr/>
            <p:nvPr/>
          </p:nvSpPr>
          <p:spPr>
            <a:xfrm>
              <a:off x="3553859" y="3187769"/>
              <a:ext cx="1436062" cy="3748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Parallel validation tool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5033557" y="3187769"/>
              <a:ext cx="175339" cy="3748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248839" y="3186159"/>
              <a:ext cx="175337" cy="37482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07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4" grpId="0" animBg="1"/>
      <p:bldP spid="7" grpId="0"/>
      <p:bldP spid="8" grpId="0" animBg="1"/>
      <p:bldP spid="46" grpId="0" animBg="1"/>
      <p:bldP spid="9" grpId="0"/>
      <p:bldP spid="48" grpId="0" animBg="1"/>
      <p:bldP spid="52" grpId="0" animBg="1"/>
      <p:bldP spid="61" grpId="0" animBg="1"/>
      <p:bldP spid="65" grpId="0" animBg="1"/>
      <p:bldP spid="123" grpId="0" animBg="1"/>
      <p:bldP spid="131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Elbow Connector 54"/>
          <p:cNvCxnSpPr>
            <a:stCxn id="49" idx="0"/>
            <a:endCxn id="44" idx="2"/>
          </p:cNvCxnSpPr>
          <p:nvPr/>
        </p:nvCxnSpPr>
        <p:spPr>
          <a:xfrm rot="16200000" flipV="1">
            <a:off x="2974815" y="1252647"/>
            <a:ext cx="406141" cy="3207447"/>
          </a:xfrm>
          <a:prstGeom prst="bentConnector3">
            <a:avLst>
              <a:gd name="adj1" fmla="val 638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z="900" smtClean="0">
                <a:solidFill>
                  <a:prstClr val="white"/>
                </a:solidFill>
              </a:rPr>
              <a:pPr/>
              <a:t>6</a:t>
            </a:fld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>
          <a:xfrm>
            <a:off x="47587" y="340420"/>
            <a:ext cx="8458638" cy="60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Incremental Development 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7102" y="2195948"/>
            <a:ext cx="830949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Functional Design</a:t>
            </a:r>
            <a:endParaRPr lang="en-US" sz="900" dirty="0"/>
          </a:p>
        </p:txBody>
      </p:sp>
      <p:sp>
        <p:nvSpPr>
          <p:cNvPr id="44" name="Rounded Rectangle 43"/>
          <p:cNvSpPr/>
          <p:nvPr/>
        </p:nvSpPr>
        <p:spPr>
          <a:xfrm>
            <a:off x="1088065" y="2196100"/>
            <a:ext cx="972192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Development </a:t>
            </a:r>
            <a:endParaRPr lang="en-US" sz="900" dirty="0"/>
          </a:p>
        </p:txBody>
      </p:sp>
      <p:sp>
        <p:nvSpPr>
          <p:cNvPr id="45" name="Rounded Rectangle 44"/>
          <p:cNvSpPr/>
          <p:nvPr/>
        </p:nvSpPr>
        <p:spPr>
          <a:xfrm>
            <a:off x="2275601" y="2196100"/>
            <a:ext cx="80751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Functional </a:t>
            </a:r>
          </a:p>
          <a:p>
            <a:pPr algn="ctr"/>
            <a:r>
              <a:rPr lang="en-US" sz="900" dirty="0"/>
              <a:t>T</a:t>
            </a:r>
            <a:r>
              <a:rPr lang="en-US" sz="900" dirty="0" smtClean="0"/>
              <a:t>esting</a:t>
            </a:r>
            <a:endParaRPr lang="en-US" sz="900" dirty="0"/>
          </a:p>
        </p:txBody>
      </p:sp>
      <p:sp>
        <p:nvSpPr>
          <p:cNvPr id="46" name="Rounded Rectangle 45"/>
          <p:cNvSpPr/>
          <p:nvPr/>
        </p:nvSpPr>
        <p:spPr>
          <a:xfrm>
            <a:off x="89297" y="3775093"/>
            <a:ext cx="808754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Integration Design</a:t>
            </a:r>
            <a:endParaRPr lang="en-US" sz="900" dirty="0"/>
          </a:p>
        </p:txBody>
      </p:sp>
      <p:sp>
        <p:nvSpPr>
          <p:cNvPr id="47" name="Rounded Rectangle 46"/>
          <p:cNvSpPr/>
          <p:nvPr/>
        </p:nvSpPr>
        <p:spPr>
          <a:xfrm>
            <a:off x="1088065" y="3775870"/>
            <a:ext cx="1008182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Development </a:t>
            </a:r>
            <a:endParaRPr lang="en-US" sz="900" dirty="0"/>
          </a:p>
        </p:txBody>
      </p:sp>
      <p:sp>
        <p:nvSpPr>
          <p:cNvPr id="48" name="Rounded Rectangle 47"/>
          <p:cNvSpPr/>
          <p:nvPr/>
        </p:nvSpPr>
        <p:spPr>
          <a:xfrm>
            <a:off x="2275600" y="3768154"/>
            <a:ext cx="807511" cy="471854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Functional </a:t>
            </a:r>
          </a:p>
          <a:p>
            <a:pPr algn="ctr"/>
            <a:r>
              <a:rPr lang="en-US" sz="900" dirty="0"/>
              <a:t>Testing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390029" y="3059441"/>
            <a:ext cx="783158" cy="457200"/>
          </a:xfrm>
          <a:prstGeom prst="roundRect">
            <a:avLst/>
          </a:prstGeom>
          <a:gradFill>
            <a:gsLst>
              <a:gs pos="46000">
                <a:schemeClr val="accent5"/>
              </a:gs>
              <a:gs pos="48000">
                <a:schemeClr val="tx2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Parallel</a:t>
            </a:r>
          </a:p>
          <a:p>
            <a:pPr algn="ctr"/>
            <a:r>
              <a:rPr lang="en-US" sz="900" dirty="0" smtClean="0"/>
              <a:t>Validation</a:t>
            </a:r>
            <a:endParaRPr lang="en-US" sz="900" dirty="0"/>
          </a:p>
        </p:txBody>
      </p:sp>
      <p:sp>
        <p:nvSpPr>
          <p:cNvPr id="51" name="Rounded Rectangle 50"/>
          <p:cNvSpPr/>
          <p:nvPr/>
        </p:nvSpPr>
        <p:spPr>
          <a:xfrm>
            <a:off x="3419574" y="5072590"/>
            <a:ext cx="1626173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Changes Request </a:t>
            </a:r>
            <a:endParaRPr lang="en-US" sz="900" dirty="0" smtClean="0"/>
          </a:p>
          <a:p>
            <a:pPr algn="ctr"/>
            <a:r>
              <a:rPr lang="en-US" sz="900" dirty="0" smtClean="0"/>
              <a:t>(</a:t>
            </a:r>
            <a:r>
              <a:rPr lang="en-US" sz="900" dirty="0"/>
              <a:t>Change Management ) 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3508065" y="742058"/>
            <a:ext cx="1537682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Changes Request (Change Management ) </a:t>
            </a:r>
            <a:endParaRPr lang="en-US" sz="900" dirty="0"/>
          </a:p>
        </p:txBody>
      </p:sp>
      <p:sp>
        <p:nvSpPr>
          <p:cNvPr id="6" name="Rounded Rectangle 5"/>
          <p:cNvSpPr/>
          <p:nvPr/>
        </p:nvSpPr>
        <p:spPr>
          <a:xfrm>
            <a:off x="919574" y="1545821"/>
            <a:ext cx="4425026" cy="3347176"/>
          </a:xfrm>
          <a:prstGeom prst="roundRect">
            <a:avLst>
              <a:gd name="adj" fmla="val 6746"/>
            </a:avLst>
          </a:prstGeom>
          <a:noFill/>
          <a:ln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3374438" y="3061493"/>
            <a:ext cx="789346" cy="457200"/>
          </a:xfrm>
          <a:prstGeom prst="roundRect">
            <a:avLst/>
          </a:prstGeom>
          <a:gradFill>
            <a:gsLst>
              <a:gs pos="46000">
                <a:schemeClr val="accent5"/>
              </a:gs>
              <a:gs pos="48000">
                <a:schemeClr val="tx2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Integration Testing</a:t>
            </a:r>
            <a:endParaRPr lang="en-US" sz="900" dirty="0"/>
          </a:p>
        </p:txBody>
      </p:sp>
      <p:cxnSp>
        <p:nvCxnSpPr>
          <p:cNvPr id="8" name="Elbow Connector 7"/>
          <p:cNvCxnSpPr>
            <a:stCxn id="3" idx="3"/>
            <a:endCxn id="44" idx="1"/>
          </p:cNvCxnSpPr>
          <p:nvPr/>
        </p:nvCxnSpPr>
        <p:spPr>
          <a:xfrm>
            <a:off x="898051" y="2424548"/>
            <a:ext cx="190014" cy="1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44" idx="3"/>
            <a:endCxn id="45" idx="1"/>
          </p:cNvCxnSpPr>
          <p:nvPr/>
        </p:nvCxnSpPr>
        <p:spPr>
          <a:xfrm>
            <a:off x="2060257" y="2424700"/>
            <a:ext cx="2153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4"/>
          <p:cNvCxnSpPr>
            <a:stCxn id="45" idx="3"/>
            <a:endCxn id="54" idx="1"/>
          </p:cNvCxnSpPr>
          <p:nvPr/>
        </p:nvCxnSpPr>
        <p:spPr>
          <a:xfrm>
            <a:off x="3083111" y="2424700"/>
            <a:ext cx="291327" cy="8653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54"/>
          <p:cNvCxnSpPr>
            <a:stCxn id="48" idx="3"/>
            <a:endCxn id="54" idx="1"/>
          </p:cNvCxnSpPr>
          <p:nvPr/>
        </p:nvCxnSpPr>
        <p:spPr>
          <a:xfrm flipV="1">
            <a:off x="3083111" y="3290093"/>
            <a:ext cx="291327" cy="71398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54"/>
          <p:cNvCxnSpPr>
            <a:stCxn id="54" idx="3"/>
            <a:endCxn id="49" idx="1"/>
          </p:cNvCxnSpPr>
          <p:nvPr/>
        </p:nvCxnSpPr>
        <p:spPr>
          <a:xfrm flipV="1">
            <a:off x="4163784" y="3288041"/>
            <a:ext cx="226245" cy="2052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54"/>
          <p:cNvCxnSpPr>
            <a:stCxn id="48" idx="2"/>
            <a:endCxn id="51" idx="0"/>
          </p:cNvCxnSpPr>
          <p:nvPr/>
        </p:nvCxnSpPr>
        <p:spPr>
          <a:xfrm rot="16200000" flipH="1">
            <a:off x="3039717" y="3879646"/>
            <a:ext cx="832582" cy="155330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4"/>
          <p:cNvCxnSpPr>
            <a:stCxn id="48" idx="2"/>
            <a:endCxn id="47" idx="2"/>
          </p:cNvCxnSpPr>
          <p:nvPr/>
        </p:nvCxnSpPr>
        <p:spPr>
          <a:xfrm rot="5400000" flipH="1">
            <a:off x="2132287" y="3692939"/>
            <a:ext cx="6938" cy="1087200"/>
          </a:xfrm>
          <a:prstGeom prst="bentConnector3">
            <a:avLst>
              <a:gd name="adj1" fmla="val -3294898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4"/>
          <p:cNvCxnSpPr>
            <a:stCxn id="45" idx="0"/>
            <a:endCxn id="44" idx="0"/>
          </p:cNvCxnSpPr>
          <p:nvPr/>
        </p:nvCxnSpPr>
        <p:spPr>
          <a:xfrm rot="16200000" flipV="1">
            <a:off x="2126759" y="1643502"/>
            <a:ext cx="12700" cy="110519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4"/>
          <p:cNvCxnSpPr>
            <a:stCxn id="45" idx="0"/>
            <a:endCxn id="52" idx="2"/>
          </p:cNvCxnSpPr>
          <p:nvPr/>
        </p:nvCxnSpPr>
        <p:spPr>
          <a:xfrm rot="5400000" flipH="1" flipV="1">
            <a:off x="2979710" y="898904"/>
            <a:ext cx="996842" cy="1597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54"/>
          <p:cNvCxnSpPr>
            <a:stCxn id="46" idx="3"/>
            <a:endCxn id="47" idx="1"/>
          </p:cNvCxnSpPr>
          <p:nvPr/>
        </p:nvCxnSpPr>
        <p:spPr>
          <a:xfrm>
            <a:off x="898051" y="4003693"/>
            <a:ext cx="190014" cy="777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54"/>
          <p:cNvCxnSpPr>
            <a:stCxn id="47" idx="3"/>
            <a:endCxn id="48" idx="1"/>
          </p:cNvCxnSpPr>
          <p:nvPr/>
        </p:nvCxnSpPr>
        <p:spPr>
          <a:xfrm flipV="1">
            <a:off x="2096247" y="4004081"/>
            <a:ext cx="179353" cy="389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739632" y="4353922"/>
            <a:ext cx="8489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/>
            </a:lvl1pPr>
          </a:lstStyle>
          <a:p>
            <a:r>
              <a:rPr lang="en-US" dirty="0"/>
              <a:t>Feedback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739632" y="1844023"/>
            <a:ext cx="83452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Feedback</a:t>
            </a:r>
            <a:endParaRPr lang="en-US" sz="900" dirty="0"/>
          </a:p>
        </p:txBody>
      </p:sp>
      <p:sp>
        <p:nvSpPr>
          <p:cNvPr id="104" name="TextBox 103"/>
          <p:cNvSpPr txBox="1"/>
          <p:nvPr/>
        </p:nvSpPr>
        <p:spPr>
          <a:xfrm>
            <a:off x="3019127" y="1513433"/>
            <a:ext cx="10117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New Requirements</a:t>
            </a:r>
            <a:endParaRPr lang="en-US" sz="900" dirty="0"/>
          </a:p>
        </p:txBody>
      </p:sp>
      <p:sp>
        <p:nvSpPr>
          <p:cNvPr id="105" name="TextBox 104"/>
          <p:cNvSpPr txBox="1"/>
          <p:nvPr/>
        </p:nvSpPr>
        <p:spPr>
          <a:xfrm>
            <a:off x="3032515" y="4457044"/>
            <a:ext cx="10117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/>
            </a:lvl1pPr>
          </a:lstStyle>
          <a:p>
            <a:r>
              <a:rPr lang="en-US" dirty="0"/>
              <a:t>New Requirements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6638656" y="3048987"/>
            <a:ext cx="859424" cy="484172"/>
          </a:xfrm>
          <a:prstGeom prst="roundRect">
            <a:avLst/>
          </a:prstGeom>
          <a:gradFill>
            <a:gsLst>
              <a:gs pos="46000">
                <a:schemeClr val="accent5"/>
              </a:gs>
              <a:gs pos="48000">
                <a:schemeClr val="tx2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 smtClean="0"/>
              <a:t>Performance  Testing</a:t>
            </a:r>
            <a:endParaRPr lang="en-US" sz="900" dirty="0"/>
          </a:p>
        </p:txBody>
      </p:sp>
      <p:sp>
        <p:nvSpPr>
          <p:cNvPr id="114" name="Rounded Rectangle 113"/>
          <p:cNvSpPr/>
          <p:nvPr/>
        </p:nvSpPr>
        <p:spPr>
          <a:xfrm>
            <a:off x="8335289" y="3046304"/>
            <a:ext cx="717091" cy="487577"/>
          </a:xfrm>
          <a:prstGeom prst="roundRect">
            <a:avLst/>
          </a:prstGeom>
          <a:gradFill>
            <a:gsLst>
              <a:gs pos="46000">
                <a:schemeClr val="accent5"/>
              </a:gs>
              <a:gs pos="48000">
                <a:schemeClr val="tx2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Go Live</a:t>
            </a:r>
            <a:endParaRPr lang="en-US" sz="900" dirty="0"/>
          </a:p>
        </p:txBody>
      </p:sp>
      <p:cxnSp>
        <p:nvCxnSpPr>
          <p:cNvPr id="115" name="Elbow Connector 54"/>
          <p:cNvCxnSpPr>
            <a:stCxn id="106" idx="3"/>
            <a:endCxn id="50" idx="1"/>
          </p:cNvCxnSpPr>
          <p:nvPr/>
        </p:nvCxnSpPr>
        <p:spPr>
          <a:xfrm>
            <a:off x="7498080" y="3291073"/>
            <a:ext cx="145678" cy="78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8028574" y="5730114"/>
            <a:ext cx="796670" cy="272592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Cognizant </a:t>
            </a:r>
            <a:endParaRPr lang="en-US" sz="900" dirty="0"/>
          </a:p>
        </p:txBody>
      </p:sp>
      <p:cxnSp>
        <p:nvCxnSpPr>
          <p:cNvPr id="87" name="Elbow Connector 54"/>
          <p:cNvCxnSpPr>
            <a:stCxn id="49" idx="3"/>
            <a:endCxn id="84" idx="1"/>
          </p:cNvCxnSpPr>
          <p:nvPr/>
        </p:nvCxnSpPr>
        <p:spPr>
          <a:xfrm>
            <a:off x="5173187" y="3288041"/>
            <a:ext cx="342826" cy="375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643758" y="3049834"/>
            <a:ext cx="529572" cy="484048"/>
          </a:xfrm>
          <a:prstGeom prst="roundRect">
            <a:avLst/>
          </a:prstGeom>
          <a:gradFill>
            <a:gsLst>
              <a:gs pos="46000">
                <a:schemeClr val="accent5"/>
              </a:gs>
              <a:gs pos="48000">
                <a:schemeClr val="tx2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UAT</a:t>
            </a:r>
          </a:p>
        </p:txBody>
      </p:sp>
      <p:cxnSp>
        <p:nvCxnSpPr>
          <p:cNvPr id="53" name="Elbow Connector 54"/>
          <p:cNvCxnSpPr>
            <a:stCxn id="50" idx="3"/>
            <a:endCxn id="114" idx="1"/>
          </p:cNvCxnSpPr>
          <p:nvPr/>
        </p:nvCxnSpPr>
        <p:spPr>
          <a:xfrm flipV="1">
            <a:off x="8173330" y="3290093"/>
            <a:ext cx="161959" cy="176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54"/>
          <p:cNvCxnSpPr>
            <a:stCxn id="54" idx="0"/>
            <a:endCxn id="44" idx="2"/>
          </p:cNvCxnSpPr>
          <p:nvPr/>
        </p:nvCxnSpPr>
        <p:spPr>
          <a:xfrm rot="16200000" flipV="1">
            <a:off x="2467540" y="1759922"/>
            <a:ext cx="408193" cy="2194950"/>
          </a:xfrm>
          <a:prstGeom prst="bentConnector3">
            <a:avLst>
              <a:gd name="adj1" fmla="val 2587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54"/>
          <p:cNvCxnSpPr>
            <a:stCxn id="54" idx="2"/>
            <a:endCxn id="47" idx="0"/>
          </p:cNvCxnSpPr>
          <p:nvPr/>
        </p:nvCxnSpPr>
        <p:spPr>
          <a:xfrm rot="5400000">
            <a:off x="2552046" y="2558804"/>
            <a:ext cx="257177" cy="217695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942745" y="2777239"/>
            <a:ext cx="83452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Feedback</a:t>
            </a:r>
            <a:endParaRPr lang="en-US" sz="900" dirty="0"/>
          </a:p>
        </p:txBody>
      </p:sp>
      <p:sp>
        <p:nvSpPr>
          <p:cNvPr id="72" name="TextBox 71"/>
          <p:cNvSpPr txBox="1"/>
          <p:nvPr/>
        </p:nvSpPr>
        <p:spPr>
          <a:xfrm>
            <a:off x="1945444" y="3476358"/>
            <a:ext cx="83452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Feedback</a:t>
            </a:r>
            <a:endParaRPr lang="en-US" sz="900" dirty="0"/>
          </a:p>
        </p:txBody>
      </p:sp>
      <p:sp>
        <p:nvSpPr>
          <p:cNvPr id="76" name="TextBox 75"/>
          <p:cNvSpPr txBox="1"/>
          <p:nvPr/>
        </p:nvSpPr>
        <p:spPr>
          <a:xfrm>
            <a:off x="1088064" y="1362718"/>
            <a:ext cx="1837749" cy="25391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Incremental Development </a:t>
            </a:r>
            <a:endParaRPr lang="en-US" sz="1050" dirty="0"/>
          </a:p>
        </p:txBody>
      </p:sp>
      <p:sp>
        <p:nvSpPr>
          <p:cNvPr id="78" name="TextBox 77"/>
          <p:cNvSpPr txBox="1"/>
          <p:nvPr/>
        </p:nvSpPr>
        <p:spPr>
          <a:xfrm>
            <a:off x="89297" y="5718867"/>
            <a:ext cx="8536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Each interface will be developed and tested using the  Incremental development process</a:t>
            </a:r>
            <a:endParaRPr lang="en-US" sz="1400" dirty="0"/>
          </a:p>
        </p:txBody>
      </p:sp>
      <p:sp>
        <p:nvSpPr>
          <p:cNvPr id="84" name="Rounded Rectangle 83"/>
          <p:cNvSpPr/>
          <p:nvPr/>
        </p:nvSpPr>
        <p:spPr>
          <a:xfrm>
            <a:off x="5516013" y="3049710"/>
            <a:ext cx="992596" cy="484172"/>
          </a:xfrm>
          <a:prstGeom prst="roundRect">
            <a:avLst/>
          </a:prstGeom>
          <a:gradFill>
            <a:gsLst>
              <a:gs pos="46000">
                <a:schemeClr val="accent5"/>
              </a:gs>
              <a:gs pos="48000">
                <a:schemeClr val="tx2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End to End Parallel</a:t>
            </a:r>
          </a:p>
          <a:p>
            <a:pPr algn="ctr"/>
            <a:r>
              <a:rPr lang="en-US" sz="900" dirty="0"/>
              <a:t>Validation</a:t>
            </a:r>
          </a:p>
        </p:txBody>
      </p:sp>
      <p:cxnSp>
        <p:nvCxnSpPr>
          <p:cNvPr id="89" name="Elbow Connector 54"/>
          <p:cNvCxnSpPr>
            <a:stCxn id="84" idx="3"/>
            <a:endCxn id="106" idx="1"/>
          </p:cNvCxnSpPr>
          <p:nvPr/>
        </p:nvCxnSpPr>
        <p:spPr>
          <a:xfrm flipV="1">
            <a:off x="6508609" y="3291073"/>
            <a:ext cx="130047" cy="723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040294" y="5376066"/>
            <a:ext cx="796670" cy="2725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ICL</a:t>
            </a:r>
            <a:endParaRPr lang="en-US" sz="900" dirty="0"/>
          </a:p>
        </p:txBody>
      </p:sp>
      <p:cxnSp>
        <p:nvCxnSpPr>
          <p:cNvPr id="38" name="Elbow Connector 37"/>
          <p:cNvCxnSpPr>
            <a:stCxn id="52" idx="1"/>
            <a:endCxn id="44" idx="0"/>
          </p:cNvCxnSpPr>
          <p:nvPr/>
        </p:nvCxnSpPr>
        <p:spPr>
          <a:xfrm rot="10800000" flipV="1">
            <a:off x="1574161" y="970658"/>
            <a:ext cx="1933904" cy="122544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51" idx="1"/>
            <a:endCxn id="47" idx="2"/>
          </p:cNvCxnSpPr>
          <p:nvPr/>
        </p:nvCxnSpPr>
        <p:spPr>
          <a:xfrm rot="10800000">
            <a:off x="1592156" y="4233070"/>
            <a:ext cx="1827418" cy="106812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9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 dirty="0">
                <a:latin typeface="Calibri" panose="020F0502020204030204" pitchFamily="34" charset="0"/>
              </a:rPr>
              <a:t>Assumptions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3307" y="716023"/>
            <a:ext cx="8746907" cy="5701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Existing TTMS mainframe tables and their attributes will not undergo any changes or transformation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List </a:t>
            </a:r>
            <a:r>
              <a:rPr lang="en-US" sz="1100" dirty="0"/>
              <a:t>of attributes defined in the BRD for the 12 inbound files from ICL to TTMS  and the 1 outbound file from TTMS to </a:t>
            </a:r>
            <a:r>
              <a:rPr lang="en-US" sz="1100" dirty="0" smtClean="0"/>
              <a:t>ICL will not be changed / modified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A </a:t>
            </a:r>
            <a:r>
              <a:rPr lang="en-US" sz="1100" dirty="0"/>
              <a:t>new staging table ( will all 8 tables listed in the BRD )will be created for VDW in the TTMS mainframe system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ICL will align to the incremental development model to support the Integration testing &amp; Parallel Validation</a:t>
            </a:r>
            <a:endParaRPr lang="en-US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The </a:t>
            </a:r>
            <a:r>
              <a:rPr lang="en-US" sz="1100" dirty="0"/>
              <a:t>Parallel validation tool will compare the Data between the current and the To-Be  system and will report any delta / data discrepancies  between the two systems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All </a:t>
            </a:r>
            <a:r>
              <a:rPr lang="en-US" sz="1100" dirty="0"/>
              <a:t>downstream systems (VDW, FTPR etc.) will be available for the final end to end parallel </a:t>
            </a:r>
            <a:r>
              <a:rPr lang="en-US" sz="1100" dirty="0" smtClean="0"/>
              <a:t>validation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Errors in the parallel validation will be dealt by ICL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Framework </a:t>
            </a:r>
            <a:r>
              <a:rPr lang="en-US" sz="1100" dirty="0"/>
              <a:t>selected </a:t>
            </a:r>
            <a:r>
              <a:rPr lang="en-US" sz="1100" dirty="0" smtClean="0"/>
              <a:t>is aligned with the existing  </a:t>
            </a:r>
            <a:r>
              <a:rPr lang="en-US" sz="1100" dirty="0"/>
              <a:t>Toyota's </a:t>
            </a:r>
            <a:r>
              <a:rPr lang="en-US" sz="1100" dirty="0" smtClean="0"/>
              <a:t>architecture guidelines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TTMS REST services will rely on integrated TESS authentication &amp; authorization mechanism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SSL </a:t>
            </a:r>
            <a:r>
              <a:rPr lang="en-US" sz="1100" dirty="0"/>
              <a:t>over HTTP will be utilized between ICL-TTMS communication vice versa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Cross </a:t>
            </a:r>
            <a:r>
              <a:rPr lang="en-US" sz="1100" dirty="0"/>
              <a:t>domain security integration will be established between ICL-TESS to utilize </a:t>
            </a:r>
            <a:r>
              <a:rPr lang="en-US" sz="1100" dirty="0" smtClean="0"/>
              <a:t>SAML and TESS Integration is out of scope.</a:t>
            </a:r>
            <a:endParaRPr lang="en-US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Data </a:t>
            </a:r>
            <a:r>
              <a:rPr lang="en-US" sz="1100" dirty="0"/>
              <a:t>transformation will be </a:t>
            </a:r>
            <a:r>
              <a:rPr lang="en-US" sz="1100" dirty="0" smtClean="0"/>
              <a:t>done using </a:t>
            </a:r>
            <a:r>
              <a:rPr lang="en-US" sz="1100" dirty="0"/>
              <a:t>Data power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Existing </a:t>
            </a:r>
            <a:r>
              <a:rPr lang="en-US" sz="1100" dirty="0"/>
              <a:t>queues will be decommissioned to adopt complete full-fledged usage of the proposed TTMS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Adequate failover queue configuration will be made available as part of the TTMS </a:t>
            </a:r>
            <a:r>
              <a:rPr lang="en-US" sz="1100" dirty="0" smtClean="0"/>
              <a:t>infrastructure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Two separate testing environments will be made available for parallel validation.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smtClean="0"/>
              <a:t>Effort </a:t>
            </a:r>
            <a:r>
              <a:rPr lang="en-US" sz="1100" dirty="0"/>
              <a:t>includes the performance testing of 14 </a:t>
            </a:r>
            <a:r>
              <a:rPr lang="en-US" sz="1100" dirty="0" smtClean="0"/>
              <a:t>Web services </a:t>
            </a:r>
            <a:r>
              <a:rPr lang="en-US" sz="1100" dirty="0"/>
              <a:t>involved in In-bound &amp; Out-bound transactions with ICL, in isolation only.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/>
              <a:t>ProCons</a:t>
            </a:r>
            <a:r>
              <a:rPr lang="en-US" sz="1100" dirty="0"/>
              <a:t>, NAP Day, Bulk upload scenarios are considered out of scope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Performance testing effort includes the effort for Load, Stress and Endurance runs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Performance Testing environment is production-like in capacity &amp; </a:t>
            </a:r>
            <a:r>
              <a:rPr lang="en-US" sz="1100" dirty="0" smtClean="0"/>
              <a:t>size and will </a:t>
            </a:r>
            <a:r>
              <a:rPr lang="en-US" sz="1100" dirty="0"/>
              <a:t>have necessary firewall/port access for accessing the application from Test agent machines for creating data, testing &amp; </a:t>
            </a:r>
            <a:r>
              <a:rPr lang="en-US" sz="1100" dirty="0" smtClean="0"/>
              <a:t>monitoring</a:t>
            </a:r>
            <a:r>
              <a:rPr lang="en-US" sz="1200" dirty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0965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" y="4762"/>
            <a:ext cx="9039681" cy="632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0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7267" y="937520"/>
            <a:ext cx="85457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Proven, Simple to implement framework – </a:t>
            </a:r>
            <a:r>
              <a:rPr lang="en-US" sz="1200" dirty="0" smtClean="0"/>
              <a:t>REST Easy </a:t>
            </a:r>
            <a:r>
              <a:rPr lang="en-US" sz="1200" dirty="0" smtClean="0"/>
              <a:t>with JSON implementation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Spring Framework </a:t>
            </a:r>
            <a:r>
              <a:rPr lang="en-US" sz="1200" dirty="0" smtClean="0"/>
              <a:t> with TMS Application framework will </a:t>
            </a:r>
            <a:r>
              <a:rPr lang="en-US" sz="1200" dirty="0"/>
              <a:t>act as the foundation </a:t>
            </a:r>
            <a:r>
              <a:rPr lang="en-US" sz="1200" dirty="0" smtClean="0"/>
              <a:t>framework.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Transport acknowledgement with loosely coupled service will be designed.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Implementation of new scalable technology stack recommended by TMS domain group.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Jboss provided </a:t>
            </a:r>
            <a:r>
              <a:rPr lang="en-US" sz="1200" dirty="0" smtClean="0"/>
              <a:t>MQ or Spring JMS will </a:t>
            </a:r>
            <a:r>
              <a:rPr lang="en-US" sz="1200" dirty="0"/>
              <a:t>be implemented with multiple queues for each message category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Redwood Scheduler/Spring Batch </a:t>
            </a:r>
            <a:r>
              <a:rPr lang="en-US" sz="1200" dirty="0"/>
              <a:t>will be used </a:t>
            </a:r>
            <a:r>
              <a:rPr lang="en-US" sz="1200" dirty="0" smtClean="0"/>
              <a:t>to define the batch process.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EIG </a:t>
            </a:r>
            <a:r>
              <a:rPr lang="en-US" sz="1200" dirty="0"/>
              <a:t>Data Power will be </a:t>
            </a:r>
            <a:r>
              <a:rPr lang="en-US" sz="1200" dirty="0" smtClean="0"/>
              <a:t>reused with existing ESB Queues </a:t>
            </a:r>
            <a:r>
              <a:rPr lang="en-US" sz="1200" dirty="0"/>
              <a:t>to </a:t>
            </a:r>
            <a:r>
              <a:rPr lang="en-US" sz="1200" dirty="0" smtClean="0"/>
              <a:t>process to send the events to ICL through TTMS Integration.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Service definition for web services exposed by TTMS will be fused through EIG Data Power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Service definition for web services exposed by ICL will be consumed through EIG Data Power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Business Failure </a:t>
            </a:r>
            <a:r>
              <a:rPr lang="en-US" sz="1200" dirty="0"/>
              <a:t>transactions will be re-processed </a:t>
            </a:r>
            <a:r>
              <a:rPr lang="en-US" sz="1200" dirty="0" smtClean="0"/>
              <a:t>with recycling and error recovery process.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 smtClean="0"/>
              <a:t>Proposed </a:t>
            </a:r>
            <a:r>
              <a:rPr lang="en-US" sz="2400" b="1" dirty="0"/>
              <a:t>Solution – Solution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22212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gnizant_4x3">
  <a:themeElements>
    <a:clrScheme name="Custom 1">
      <a:dk1>
        <a:sysClr val="windowText" lastClr="000000"/>
      </a:dk1>
      <a:lt1>
        <a:srgbClr val="FFFFFF"/>
      </a:lt1>
      <a:dk2>
        <a:srgbClr val="2F5897"/>
      </a:dk2>
      <a:lt2>
        <a:srgbClr val="FFFFFF"/>
      </a:lt2>
      <a:accent1>
        <a:srgbClr val="4A6617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gnizant">
        <a:dk1>
          <a:srgbClr val="50B3CF"/>
        </a:dk1>
        <a:lt1>
          <a:sysClr val="window" lastClr="FFFFFF"/>
        </a:lt1>
        <a:dk2>
          <a:srgbClr val="141414"/>
        </a:dk2>
        <a:lt2>
          <a:srgbClr val="FFFFFF"/>
        </a:lt2>
        <a:accent1>
          <a:srgbClr val="50B3CF"/>
        </a:accent1>
        <a:accent2>
          <a:srgbClr val="6DB33F"/>
        </a:accent2>
        <a:accent3>
          <a:srgbClr val="72CDF4"/>
        </a:accent3>
        <a:accent4>
          <a:srgbClr val="00728F"/>
        </a:accent4>
        <a:accent5>
          <a:srgbClr val="387C2C"/>
        </a:accent5>
        <a:accent6>
          <a:srgbClr val="DF7A1C"/>
        </a:accent6>
        <a:hlink>
          <a:srgbClr val="D36522"/>
        </a:hlink>
        <a:folHlink>
          <a:srgbClr val="66C2EF"/>
        </a:folHlink>
      </a:clrScheme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D1C35F06DB4C40B42282A991608320" ma:contentTypeVersion="0" ma:contentTypeDescription="Create a new document." ma:contentTypeScope="" ma:versionID="ede9cb3192e325053deacf4c4c1cc94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91637E-232F-4308-9B6C-AC0069AC5505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3AB0FC5-3C56-4819-88DC-DBD7815476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C16CDEA-3327-4A87-80A4-AD90DF04C8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Cognizant_4x3</Template>
  <TotalTime>11715</TotalTime>
  <Words>2505</Words>
  <Application>Microsoft Office PowerPoint</Application>
  <PresentationFormat>On-screen Show (4:3)</PresentationFormat>
  <Paragraphs>476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ＭＳ Ｐゴシック</vt:lpstr>
      <vt:lpstr>Aparajita</vt:lpstr>
      <vt:lpstr>Arial</vt:lpstr>
      <vt:lpstr>Calibri</vt:lpstr>
      <vt:lpstr>Times New Roman</vt:lpstr>
      <vt:lpstr>Wingdings 2</vt:lpstr>
      <vt:lpstr>Cognizant_4x3</vt:lpstr>
      <vt:lpstr>PowerPoint Presentation</vt:lpstr>
      <vt:lpstr>PowerPoint Presentation</vt:lpstr>
      <vt:lpstr>Engagement Objectives and Scope</vt:lpstr>
      <vt:lpstr>Our Understanding</vt:lpstr>
      <vt:lpstr>Execution Approach</vt:lpstr>
      <vt:lpstr>Incremental Development </vt:lpstr>
      <vt:lpstr>Assumptions</vt:lpstr>
      <vt:lpstr>PowerPoint Presentation</vt:lpstr>
      <vt:lpstr>Proposed Solution – Solution Highlights</vt:lpstr>
      <vt:lpstr>PowerPoint Presentation</vt:lpstr>
      <vt:lpstr>Alternative Solution – Solution Highlights</vt:lpstr>
      <vt:lpstr>Solution Comparison</vt:lpstr>
      <vt:lpstr>Solution Comparison… Cont’d</vt:lpstr>
      <vt:lpstr>Recommendations</vt:lpstr>
      <vt:lpstr>Team Structure </vt:lpstr>
      <vt:lpstr>Risks and Mitigation Plan</vt:lpstr>
      <vt:lpstr>Commercial</vt:lpstr>
      <vt:lpstr>Thank You</vt:lpstr>
      <vt:lpstr>As-Is System</vt:lpstr>
      <vt:lpstr>Execution Approach and Deliverables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Barmecha, Milap (Cognizant)</dc:creator>
  <cp:keywords> </cp:keywords>
  <cp:lastModifiedBy>Selva Ganeshan</cp:lastModifiedBy>
  <cp:revision>835</cp:revision>
  <dcterms:created xsi:type="dcterms:W3CDTF">2014-08-11T08:49:13Z</dcterms:created>
  <dcterms:modified xsi:type="dcterms:W3CDTF">2015-08-06T04:32:08Z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0x01010060D1C35F06DB4C40B42282A991608320</vt:lpwstr>
  </property>
  <property fmtid="{D5CDD505-2E9C-101B-9397-08002B2CF9AE}" pid="3" name="TitusGUID">
    <vt:lpwstr>19085147-74d3-4bff-841a-f557503f7b2b</vt:lpwstr>
  </property>
  <property fmtid="{D5CDD505-2E9C-101B-9397-08002B2CF9AE}" pid="4" name="xClassification">
    <vt:lpwstr> </vt:lpwstr>
  </property>
</Properties>
</file>